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5"/>
  </p:notesMasterIdLst>
  <p:sldIdLst>
    <p:sldId id="256" r:id="rId3"/>
    <p:sldId id="257" r:id="rId4"/>
  </p:sldIdLst>
  <p:sldSz cx="7772400" cy="10058400"/>
  <p:notesSz cx="6858000" cy="9144000"/>
  <p:embeddedFontLst>
    <p:embeddedFont>
      <p:font typeface="Caveat" panose="020B0604020202020204" charset="0"/>
      <p:regular r:id="rId6"/>
      <p:bold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80">
          <p15:clr>
            <a:srgbClr val="747775"/>
          </p15:clr>
        </p15:guide>
        <p15:guide id="2" orient="horz" pos="1176">
          <p15:clr>
            <a:srgbClr val="747775"/>
          </p15:clr>
        </p15:guide>
        <p15:guide id="3" orient="horz" pos="1272">
          <p15:clr>
            <a:srgbClr val="747775"/>
          </p15:clr>
        </p15:guide>
        <p15:guide id="4" orient="horz" pos="1992">
          <p15:clr>
            <a:srgbClr val="747775"/>
          </p15:clr>
        </p15:guide>
        <p15:guide id="5" orient="horz" pos="2016">
          <p15:clr>
            <a:srgbClr val="747775"/>
          </p15:clr>
        </p15:guide>
        <p15:guide id="6" orient="horz" pos="1968">
          <p15:clr>
            <a:srgbClr val="747775"/>
          </p15:clr>
        </p15:guide>
        <p15:guide id="7" orient="horz" pos="144">
          <p15:clr>
            <a:srgbClr val="747775"/>
          </p15:clr>
        </p15:guide>
        <p15:guide id="8" orient="horz" pos="240">
          <p15:clr>
            <a:srgbClr val="747775"/>
          </p15:clr>
        </p15:guide>
        <p15:guide id="9" orient="horz" pos="336">
          <p15:clr>
            <a:srgbClr val="747775"/>
          </p15:clr>
        </p15:guide>
        <p15:guide id="10" orient="horz" pos="7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638" y="90"/>
      </p:cViewPr>
      <p:guideLst>
        <p:guide orient="horz" pos="1080"/>
        <p:guide orient="horz" pos="1176"/>
        <p:guide orient="horz" pos="1272"/>
        <p:guide orient="horz" pos="1992"/>
        <p:guide orient="horz" pos="2016"/>
        <p:guide orient="horz" pos="1968"/>
        <p:guide orient="horz" pos="144"/>
        <p:guide orient="horz" pos="240"/>
        <p:guide orient="horz" pos="336"/>
        <p:guide orient="horz" pos="72"/>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font" Target="fonts/font2.fntdata"/><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388440" y="401040"/>
            <a:ext cx="6994800" cy="16791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54440" y="777240"/>
            <a:ext cx="3657240" cy="91116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154440" y="777240"/>
            <a:ext cx="365724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11"/>
          <p:cNvSpPr txBox="1">
            <a:spLocks noGrp="1"/>
          </p:cNvSpPr>
          <p:nvPr>
            <p:ph type="body" idx="2"/>
          </p:nvPr>
        </p:nvSpPr>
        <p:spPr>
          <a:xfrm>
            <a:off x="154440" y="5536440"/>
            <a:ext cx="365724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body" idx="1"/>
          </p:nvPr>
        </p:nvSpPr>
        <p:spPr>
          <a:xfrm>
            <a:off x="154440" y="7772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12"/>
          <p:cNvSpPr txBox="1">
            <a:spLocks noGrp="1"/>
          </p:cNvSpPr>
          <p:nvPr>
            <p:ph type="body" idx="2"/>
          </p:nvPr>
        </p:nvSpPr>
        <p:spPr>
          <a:xfrm>
            <a:off x="2028600" y="7772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12"/>
          <p:cNvSpPr txBox="1">
            <a:spLocks noGrp="1"/>
          </p:cNvSpPr>
          <p:nvPr>
            <p:ph type="body" idx="3"/>
          </p:nvPr>
        </p:nvSpPr>
        <p:spPr>
          <a:xfrm>
            <a:off x="154440" y="55364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12"/>
          <p:cNvSpPr txBox="1">
            <a:spLocks noGrp="1"/>
          </p:cNvSpPr>
          <p:nvPr>
            <p:ph type="body" idx="4"/>
          </p:nvPr>
        </p:nvSpPr>
        <p:spPr>
          <a:xfrm>
            <a:off x="2028600" y="55364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3"/>
          <p:cNvSpPr txBox="1">
            <a:spLocks noGrp="1"/>
          </p:cNvSpPr>
          <p:nvPr>
            <p:ph type="body" idx="1"/>
          </p:nvPr>
        </p:nvSpPr>
        <p:spPr>
          <a:xfrm>
            <a:off x="154440" y="777240"/>
            <a:ext cx="117756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2"/>
          </p:nvPr>
        </p:nvSpPr>
        <p:spPr>
          <a:xfrm>
            <a:off x="1391400" y="777240"/>
            <a:ext cx="117756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13"/>
          <p:cNvSpPr txBox="1">
            <a:spLocks noGrp="1"/>
          </p:cNvSpPr>
          <p:nvPr>
            <p:ph type="body" idx="3"/>
          </p:nvPr>
        </p:nvSpPr>
        <p:spPr>
          <a:xfrm>
            <a:off x="2628000" y="777240"/>
            <a:ext cx="117756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13"/>
          <p:cNvSpPr txBox="1">
            <a:spLocks noGrp="1"/>
          </p:cNvSpPr>
          <p:nvPr>
            <p:ph type="body" idx="4"/>
          </p:nvPr>
        </p:nvSpPr>
        <p:spPr>
          <a:xfrm>
            <a:off x="154440" y="5536440"/>
            <a:ext cx="117756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5"/>
          </p:nvPr>
        </p:nvSpPr>
        <p:spPr>
          <a:xfrm>
            <a:off x="1391400" y="5536440"/>
            <a:ext cx="117756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13"/>
          <p:cNvSpPr txBox="1">
            <a:spLocks noGrp="1"/>
          </p:cNvSpPr>
          <p:nvPr>
            <p:ph type="body" idx="6"/>
          </p:nvPr>
        </p:nvSpPr>
        <p:spPr>
          <a:xfrm>
            <a:off x="2628000" y="5536440"/>
            <a:ext cx="117756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6"/>
          <p:cNvSpPr txBox="1">
            <a:spLocks noGrp="1"/>
          </p:cNvSpPr>
          <p:nvPr>
            <p:ph type="subTitle" idx="1"/>
          </p:nvPr>
        </p:nvSpPr>
        <p:spPr>
          <a:xfrm>
            <a:off x="154440" y="777240"/>
            <a:ext cx="3657240" cy="91116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body" idx="1"/>
          </p:nvPr>
        </p:nvSpPr>
        <p:spPr>
          <a:xfrm>
            <a:off x="154440" y="777240"/>
            <a:ext cx="3657240" cy="91116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8"/>
          <p:cNvSpPr txBox="1">
            <a:spLocks noGrp="1"/>
          </p:cNvSpPr>
          <p:nvPr>
            <p:ph type="body" idx="1"/>
          </p:nvPr>
        </p:nvSpPr>
        <p:spPr>
          <a:xfrm>
            <a:off x="154440" y="777240"/>
            <a:ext cx="1784520" cy="91116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6" name="Google Shape;76;p18"/>
          <p:cNvSpPr txBox="1">
            <a:spLocks noGrp="1"/>
          </p:cNvSpPr>
          <p:nvPr>
            <p:ph type="body" idx="2"/>
          </p:nvPr>
        </p:nvSpPr>
        <p:spPr>
          <a:xfrm>
            <a:off x="2028600" y="777240"/>
            <a:ext cx="1784520" cy="91116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9"/>
        <p:cNvGrpSpPr/>
        <p:nvPr/>
      </p:nvGrpSpPr>
      <p:grpSpPr>
        <a:xfrm>
          <a:off x="0" y="0"/>
          <a:ext cx="0" cy="0"/>
          <a:chOff x="0" y="0"/>
          <a:chExt cx="0" cy="0"/>
        </a:xfrm>
      </p:grpSpPr>
      <p:sp>
        <p:nvSpPr>
          <p:cNvPr id="80" name="Google Shape;80;p20"/>
          <p:cNvSpPr txBox="1">
            <a:spLocks noGrp="1"/>
          </p:cNvSpPr>
          <p:nvPr>
            <p:ph type="subTitle" idx="1"/>
          </p:nvPr>
        </p:nvSpPr>
        <p:spPr>
          <a:xfrm>
            <a:off x="388440" y="401040"/>
            <a:ext cx="6994800" cy="77842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body" idx="1"/>
          </p:nvPr>
        </p:nvSpPr>
        <p:spPr>
          <a:xfrm>
            <a:off x="154440" y="7772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4" name="Google Shape;84;p21"/>
          <p:cNvSpPr txBox="1">
            <a:spLocks noGrp="1"/>
          </p:cNvSpPr>
          <p:nvPr>
            <p:ph type="body" idx="2"/>
          </p:nvPr>
        </p:nvSpPr>
        <p:spPr>
          <a:xfrm>
            <a:off x="2028600" y="777240"/>
            <a:ext cx="1784520" cy="91116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5" name="Google Shape;85;p21"/>
          <p:cNvSpPr txBox="1">
            <a:spLocks noGrp="1"/>
          </p:cNvSpPr>
          <p:nvPr>
            <p:ph type="body" idx="3"/>
          </p:nvPr>
        </p:nvSpPr>
        <p:spPr>
          <a:xfrm>
            <a:off x="154440" y="55364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2"/>
          <p:cNvSpPr txBox="1">
            <a:spLocks noGrp="1"/>
          </p:cNvSpPr>
          <p:nvPr>
            <p:ph type="body" idx="1"/>
          </p:nvPr>
        </p:nvSpPr>
        <p:spPr>
          <a:xfrm>
            <a:off x="154440" y="777240"/>
            <a:ext cx="1784520" cy="91116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22"/>
          <p:cNvSpPr txBox="1">
            <a:spLocks noGrp="1"/>
          </p:cNvSpPr>
          <p:nvPr>
            <p:ph type="body" idx="2"/>
          </p:nvPr>
        </p:nvSpPr>
        <p:spPr>
          <a:xfrm>
            <a:off x="2028600" y="7772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22"/>
          <p:cNvSpPr txBox="1">
            <a:spLocks noGrp="1"/>
          </p:cNvSpPr>
          <p:nvPr>
            <p:ph type="body" idx="3"/>
          </p:nvPr>
        </p:nvSpPr>
        <p:spPr>
          <a:xfrm>
            <a:off x="2028600" y="55364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3"/>
          <p:cNvSpPr txBox="1">
            <a:spLocks noGrp="1"/>
          </p:cNvSpPr>
          <p:nvPr>
            <p:ph type="body" idx="1"/>
          </p:nvPr>
        </p:nvSpPr>
        <p:spPr>
          <a:xfrm>
            <a:off x="154440" y="7772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23"/>
          <p:cNvSpPr txBox="1">
            <a:spLocks noGrp="1"/>
          </p:cNvSpPr>
          <p:nvPr>
            <p:ph type="body" idx="2"/>
          </p:nvPr>
        </p:nvSpPr>
        <p:spPr>
          <a:xfrm>
            <a:off x="2028600" y="7772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23"/>
          <p:cNvSpPr txBox="1">
            <a:spLocks noGrp="1"/>
          </p:cNvSpPr>
          <p:nvPr>
            <p:ph type="body" idx="3"/>
          </p:nvPr>
        </p:nvSpPr>
        <p:spPr>
          <a:xfrm>
            <a:off x="154440" y="5536440"/>
            <a:ext cx="365724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4"/>
          <p:cNvSpPr txBox="1">
            <a:spLocks noGrp="1"/>
          </p:cNvSpPr>
          <p:nvPr>
            <p:ph type="body" idx="1"/>
          </p:nvPr>
        </p:nvSpPr>
        <p:spPr>
          <a:xfrm>
            <a:off x="154440" y="777240"/>
            <a:ext cx="365724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24"/>
          <p:cNvSpPr txBox="1">
            <a:spLocks noGrp="1"/>
          </p:cNvSpPr>
          <p:nvPr>
            <p:ph type="body" idx="2"/>
          </p:nvPr>
        </p:nvSpPr>
        <p:spPr>
          <a:xfrm>
            <a:off x="154440" y="5536440"/>
            <a:ext cx="365724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0"/>
        <p:cNvGrpSpPr/>
        <p:nvPr/>
      </p:nvGrpSpPr>
      <p:grpSpPr>
        <a:xfrm>
          <a:off x="0" y="0"/>
          <a:ext cx="0" cy="0"/>
          <a:chOff x="0" y="0"/>
          <a:chExt cx="0" cy="0"/>
        </a:xfrm>
      </p:grpSpPr>
      <p:sp>
        <p:nvSpPr>
          <p:cNvPr id="101" name="Google Shape;101;p25"/>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5"/>
          <p:cNvSpPr txBox="1">
            <a:spLocks noGrp="1"/>
          </p:cNvSpPr>
          <p:nvPr>
            <p:ph type="body" idx="1"/>
          </p:nvPr>
        </p:nvSpPr>
        <p:spPr>
          <a:xfrm>
            <a:off x="154440" y="7772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25"/>
          <p:cNvSpPr txBox="1">
            <a:spLocks noGrp="1"/>
          </p:cNvSpPr>
          <p:nvPr>
            <p:ph type="body" idx="2"/>
          </p:nvPr>
        </p:nvSpPr>
        <p:spPr>
          <a:xfrm>
            <a:off x="2028600" y="7772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25"/>
          <p:cNvSpPr txBox="1">
            <a:spLocks noGrp="1"/>
          </p:cNvSpPr>
          <p:nvPr>
            <p:ph type="body" idx="3"/>
          </p:nvPr>
        </p:nvSpPr>
        <p:spPr>
          <a:xfrm>
            <a:off x="154440" y="55364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5" name="Google Shape;105;p25"/>
          <p:cNvSpPr txBox="1">
            <a:spLocks noGrp="1"/>
          </p:cNvSpPr>
          <p:nvPr>
            <p:ph type="body" idx="4"/>
          </p:nvPr>
        </p:nvSpPr>
        <p:spPr>
          <a:xfrm>
            <a:off x="2028600" y="55364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6"/>
          <p:cNvSpPr txBox="1">
            <a:spLocks noGrp="1"/>
          </p:cNvSpPr>
          <p:nvPr>
            <p:ph type="body" idx="1"/>
          </p:nvPr>
        </p:nvSpPr>
        <p:spPr>
          <a:xfrm>
            <a:off x="154440" y="777240"/>
            <a:ext cx="117756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26"/>
          <p:cNvSpPr txBox="1">
            <a:spLocks noGrp="1"/>
          </p:cNvSpPr>
          <p:nvPr>
            <p:ph type="body" idx="2"/>
          </p:nvPr>
        </p:nvSpPr>
        <p:spPr>
          <a:xfrm>
            <a:off x="1391400" y="777240"/>
            <a:ext cx="117756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26"/>
          <p:cNvSpPr txBox="1">
            <a:spLocks noGrp="1"/>
          </p:cNvSpPr>
          <p:nvPr>
            <p:ph type="body" idx="3"/>
          </p:nvPr>
        </p:nvSpPr>
        <p:spPr>
          <a:xfrm>
            <a:off x="2628000" y="777240"/>
            <a:ext cx="117756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1" name="Google Shape;111;p26"/>
          <p:cNvSpPr txBox="1">
            <a:spLocks noGrp="1"/>
          </p:cNvSpPr>
          <p:nvPr>
            <p:ph type="body" idx="4"/>
          </p:nvPr>
        </p:nvSpPr>
        <p:spPr>
          <a:xfrm>
            <a:off x="154440" y="5536440"/>
            <a:ext cx="117756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2" name="Google Shape;112;p26"/>
          <p:cNvSpPr txBox="1">
            <a:spLocks noGrp="1"/>
          </p:cNvSpPr>
          <p:nvPr>
            <p:ph type="body" idx="5"/>
          </p:nvPr>
        </p:nvSpPr>
        <p:spPr>
          <a:xfrm>
            <a:off x="1391400" y="5536440"/>
            <a:ext cx="117756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26"/>
          <p:cNvSpPr txBox="1">
            <a:spLocks noGrp="1"/>
          </p:cNvSpPr>
          <p:nvPr>
            <p:ph type="body" idx="6"/>
          </p:nvPr>
        </p:nvSpPr>
        <p:spPr>
          <a:xfrm>
            <a:off x="2628000" y="5536440"/>
            <a:ext cx="117756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154440" y="777240"/>
            <a:ext cx="3657240" cy="91116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body" idx="1"/>
          </p:nvPr>
        </p:nvSpPr>
        <p:spPr>
          <a:xfrm>
            <a:off x="154440" y="777240"/>
            <a:ext cx="1784520" cy="91116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5"/>
          <p:cNvSpPr txBox="1">
            <a:spLocks noGrp="1"/>
          </p:cNvSpPr>
          <p:nvPr>
            <p:ph type="body" idx="2"/>
          </p:nvPr>
        </p:nvSpPr>
        <p:spPr>
          <a:xfrm>
            <a:off x="2028600" y="777240"/>
            <a:ext cx="1784520" cy="91116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
        <p:cNvGrpSpPr/>
        <p:nvPr/>
      </p:nvGrpSpPr>
      <p:grpSpPr>
        <a:xfrm>
          <a:off x="0" y="0"/>
          <a:ext cx="0" cy="0"/>
          <a:chOff x="0" y="0"/>
          <a:chExt cx="0" cy="0"/>
        </a:xfrm>
      </p:grpSpPr>
      <p:sp>
        <p:nvSpPr>
          <p:cNvPr id="26" name="Google Shape;26;p7"/>
          <p:cNvSpPr txBox="1">
            <a:spLocks noGrp="1"/>
          </p:cNvSpPr>
          <p:nvPr>
            <p:ph type="subTitle" idx="1"/>
          </p:nvPr>
        </p:nvSpPr>
        <p:spPr>
          <a:xfrm>
            <a:off x="388440" y="401040"/>
            <a:ext cx="6994800" cy="77842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154440" y="7772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8"/>
          <p:cNvSpPr txBox="1">
            <a:spLocks noGrp="1"/>
          </p:cNvSpPr>
          <p:nvPr>
            <p:ph type="body" idx="2"/>
          </p:nvPr>
        </p:nvSpPr>
        <p:spPr>
          <a:xfrm>
            <a:off x="2028600" y="777240"/>
            <a:ext cx="1784520" cy="91116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8"/>
          <p:cNvSpPr txBox="1">
            <a:spLocks noGrp="1"/>
          </p:cNvSpPr>
          <p:nvPr>
            <p:ph type="body" idx="3"/>
          </p:nvPr>
        </p:nvSpPr>
        <p:spPr>
          <a:xfrm>
            <a:off x="154440" y="55364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body" idx="1"/>
          </p:nvPr>
        </p:nvSpPr>
        <p:spPr>
          <a:xfrm>
            <a:off x="154440" y="777240"/>
            <a:ext cx="1784520" cy="91116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9"/>
          <p:cNvSpPr txBox="1">
            <a:spLocks noGrp="1"/>
          </p:cNvSpPr>
          <p:nvPr>
            <p:ph type="body" idx="2"/>
          </p:nvPr>
        </p:nvSpPr>
        <p:spPr>
          <a:xfrm>
            <a:off x="2028600" y="7772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9"/>
          <p:cNvSpPr txBox="1">
            <a:spLocks noGrp="1"/>
          </p:cNvSpPr>
          <p:nvPr>
            <p:ph type="body" idx="3"/>
          </p:nvPr>
        </p:nvSpPr>
        <p:spPr>
          <a:xfrm>
            <a:off x="2028600" y="55364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154440" y="7772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10"/>
          <p:cNvSpPr txBox="1">
            <a:spLocks noGrp="1"/>
          </p:cNvSpPr>
          <p:nvPr>
            <p:ph type="body" idx="2"/>
          </p:nvPr>
        </p:nvSpPr>
        <p:spPr>
          <a:xfrm>
            <a:off x="2028600" y="777240"/>
            <a:ext cx="178452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10"/>
          <p:cNvSpPr txBox="1">
            <a:spLocks noGrp="1"/>
          </p:cNvSpPr>
          <p:nvPr>
            <p:ph type="body" idx="3"/>
          </p:nvPr>
        </p:nvSpPr>
        <p:spPr>
          <a:xfrm>
            <a:off x="154440" y="5536440"/>
            <a:ext cx="3657240" cy="43459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201440" y="9119160"/>
            <a:ext cx="466200" cy="76932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7" name="Google Shape;7;p1"/>
          <p:cNvSpPr/>
          <p:nvPr/>
        </p:nvSpPr>
        <p:spPr>
          <a:xfrm>
            <a:off x="0" y="0"/>
            <a:ext cx="7772040" cy="2285640"/>
          </a:xfrm>
          <a:prstGeom prst="rect">
            <a:avLst/>
          </a:prstGeom>
          <a:solidFill>
            <a:srgbClr val="20586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body" idx="1"/>
          </p:nvPr>
        </p:nvSpPr>
        <p:spPr>
          <a:xfrm>
            <a:off x="4183560" y="578880"/>
            <a:ext cx="3359880" cy="1484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9" name="Google Shape;9;p1"/>
          <p:cNvSpPr txBox="1">
            <a:spLocks noGrp="1"/>
          </p:cNvSpPr>
          <p:nvPr>
            <p:ph type="title"/>
          </p:nvPr>
        </p:nvSpPr>
        <p:spPr>
          <a:xfrm>
            <a:off x="228600" y="-13320"/>
            <a:ext cx="7314840" cy="67428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1"/>
          <p:cNvSpPr txBox="1">
            <a:spLocks noGrp="1"/>
          </p:cNvSpPr>
          <p:nvPr>
            <p:ph type="body" idx="2"/>
          </p:nvPr>
        </p:nvSpPr>
        <p:spPr>
          <a:xfrm>
            <a:off x="154440" y="2390760"/>
            <a:ext cx="3657240" cy="7498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1" name="Google Shape;11;p1"/>
          <p:cNvSpPr txBox="1">
            <a:spLocks noGrp="1"/>
          </p:cNvSpPr>
          <p:nvPr>
            <p:ph type="body" idx="3"/>
          </p:nvPr>
        </p:nvSpPr>
        <p:spPr>
          <a:xfrm>
            <a:off x="3960360" y="2390760"/>
            <a:ext cx="3657240" cy="7498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sldNum" idx="12"/>
          </p:nvPr>
        </p:nvSpPr>
        <p:spPr>
          <a:xfrm>
            <a:off x="7201440" y="9119160"/>
            <a:ext cx="466200" cy="76932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62" name="Google Shape;62;p14"/>
          <p:cNvSpPr/>
          <p:nvPr/>
        </p:nvSpPr>
        <p:spPr>
          <a:xfrm>
            <a:off x="0" y="0"/>
            <a:ext cx="7772040" cy="776880"/>
          </a:xfrm>
          <a:prstGeom prst="rect">
            <a:avLst/>
          </a:prstGeom>
          <a:solidFill>
            <a:srgbClr val="20586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body" idx="1"/>
          </p:nvPr>
        </p:nvSpPr>
        <p:spPr>
          <a:xfrm>
            <a:off x="154440" y="777240"/>
            <a:ext cx="3657240" cy="91116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4" name="Google Shape;64;p14"/>
          <p:cNvSpPr txBox="1">
            <a:spLocks noGrp="1"/>
          </p:cNvSpPr>
          <p:nvPr>
            <p:ph type="body" idx="2"/>
          </p:nvPr>
        </p:nvSpPr>
        <p:spPr>
          <a:xfrm>
            <a:off x="3960720" y="777240"/>
            <a:ext cx="3657240" cy="91116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5" name="Google Shape;65;p14"/>
          <p:cNvSpPr txBox="1">
            <a:spLocks noGrp="1"/>
          </p:cNvSpPr>
          <p:nvPr>
            <p:ph type="title"/>
          </p:nvPr>
        </p:nvSpPr>
        <p:spPr>
          <a:xfrm>
            <a:off x="388440" y="401040"/>
            <a:ext cx="6994800" cy="16790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oodlandshoa.net/hoa-requests" TargetMode="External"/><Relationship Id="rId5" Type="http://schemas.openxmlformats.org/officeDocument/2006/relationships/hyperlink" Target="http://woodlandshoa.net/"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woodlandshoa.net" TargetMode="External"/><Relationship Id="rId7" Type="http://schemas.openxmlformats.org/officeDocument/2006/relationships/hyperlink" Target="https://zoom.us/j/9202320239"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www.woodlandshoa.net/" TargetMode="External"/><Relationship Id="rId5" Type="http://schemas.openxmlformats.org/officeDocument/2006/relationships/hyperlink" Target="https://www.woodlandshoa.net/wp-content/uploads/2018/06/WOODLANDS-WINDING-BROOK-HOMEOWNERS-ASSOCIATION-RULES-AND-REGS-JUNE-2018.pdf" TargetMode="External"/><Relationship Id="rId4" Type="http://schemas.openxmlformats.org/officeDocument/2006/relationships/hyperlink" Target="https://www.woodlandshoa.net/get-involv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7"/>
          <p:cNvPicPr preferRelativeResize="0"/>
          <p:nvPr/>
        </p:nvPicPr>
        <p:blipFill rotWithShape="1">
          <a:blip r:embed="rId3">
            <a:alphaModFix/>
          </a:blip>
          <a:srcRect/>
          <a:stretch/>
        </p:blipFill>
        <p:spPr>
          <a:xfrm>
            <a:off x="286600" y="7088565"/>
            <a:ext cx="3393001" cy="2547360"/>
          </a:xfrm>
          <a:prstGeom prst="rect">
            <a:avLst/>
          </a:prstGeom>
          <a:noFill/>
          <a:ln>
            <a:noFill/>
          </a:ln>
        </p:spPr>
      </p:pic>
      <p:sp>
        <p:nvSpPr>
          <p:cNvPr id="119" name="Google Shape;119;p27"/>
          <p:cNvSpPr txBox="1"/>
          <p:nvPr/>
        </p:nvSpPr>
        <p:spPr>
          <a:xfrm>
            <a:off x="4100600" y="5068450"/>
            <a:ext cx="3657300" cy="4567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Font typeface="Arial"/>
              <a:buNone/>
            </a:pPr>
            <a:r>
              <a:rPr lang="en-US" sz="1200" b="1" u="sng">
                <a:solidFill>
                  <a:schemeClr val="dk1"/>
                </a:solidFill>
                <a:latin typeface="Times New Roman"/>
                <a:ea typeface="Times New Roman"/>
                <a:cs typeface="Times New Roman"/>
                <a:sym typeface="Times New Roman"/>
              </a:rPr>
              <a:t>Resources:</a:t>
            </a:r>
            <a:r>
              <a:rPr lang="en-US" sz="1200">
                <a:solidFill>
                  <a:schemeClr val="dk1"/>
                </a:solidFill>
                <a:latin typeface="Times New Roman"/>
                <a:ea typeface="Times New Roman"/>
                <a:cs typeface="Times New Roman"/>
                <a:sym typeface="Times New Roman"/>
              </a:rPr>
              <a:t> </a:t>
            </a:r>
            <a:r>
              <a:rPr lang="en-US" sz="1200" i="1">
                <a:solidFill>
                  <a:schemeClr val="dk1"/>
                </a:solidFill>
                <a:latin typeface="Times New Roman"/>
                <a:ea typeface="Times New Roman"/>
                <a:cs typeface="Times New Roman"/>
                <a:sym typeface="Times New Roman"/>
              </a:rPr>
              <a:t>All found on The Woodlands website</a:t>
            </a:r>
            <a:endParaRPr sz="1200" i="1">
              <a:solidFill>
                <a:schemeClr val="dk1"/>
              </a:solidFill>
              <a:latin typeface="Times New Roman"/>
              <a:ea typeface="Times New Roman"/>
              <a:cs typeface="Times New Roman"/>
              <a:sym typeface="Times New Roman"/>
            </a:endParaRPr>
          </a:p>
          <a:p>
            <a:pPr marL="228600" marR="0" lvl="0" indent="-190500" algn="just" rtl="0">
              <a:lnSpc>
                <a:spcPct val="100000"/>
              </a:lnSpc>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Yearly Maintenance Schedule (YMS) </a:t>
            </a:r>
            <a:endParaRPr sz="1200">
              <a:solidFill>
                <a:schemeClr val="dk1"/>
              </a:solidFill>
              <a:latin typeface="Times New Roman"/>
              <a:ea typeface="Times New Roman"/>
              <a:cs typeface="Times New Roman"/>
              <a:sym typeface="Times New Roman"/>
            </a:endParaRPr>
          </a:p>
          <a:p>
            <a:pPr marL="228600" marR="0" lvl="0" indent="-190500" algn="just" rtl="0">
              <a:lnSpc>
                <a:spcPct val="100000"/>
              </a:lnSpc>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Welcome Packet </a:t>
            </a:r>
            <a:endParaRPr sz="1200">
              <a:solidFill>
                <a:schemeClr val="dk1"/>
              </a:solidFill>
              <a:latin typeface="Times New Roman"/>
              <a:ea typeface="Times New Roman"/>
              <a:cs typeface="Times New Roman"/>
              <a:sym typeface="Times New Roman"/>
            </a:endParaRPr>
          </a:p>
          <a:p>
            <a:pPr marL="228600" marR="0" lvl="0" indent="-190500" algn="just" rtl="0">
              <a:lnSpc>
                <a:spcPct val="100000"/>
              </a:lnSpc>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Rules &amp; Regulations / Governing Documents</a:t>
            </a:r>
            <a:endParaRPr sz="1200">
              <a:solidFill>
                <a:schemeClr val="dk1"/>
              </a:solidFill>
              <a:latin typeface="Times New Roman"/>
              <a:ea typeface="Times New Roman"/>
              <a:cs typeface="Times New Roman"/>
              <a:sym typeface="Times New Roman"/>
            </a:endParaRPr>
          </a:p>
          <a:p>
            <a:pPr marL="228600" marR="0" lvl="0" indent="-190500" algn="just" rtl="0">
              <a:lnSpc>
                <a:spcPct val="100000"/>
              </a:lnSpc>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Operations Manual</a:t>
            </a:r>
            <a:endParaRPr sz="120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800" b="1" u="sng">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en-US" sz="1200" b="1" u="sng">
                <a:latin typeface="Times New Roman"/>
                <a:ea typeface="Times New Roman"/>
                <a:cs typeface="Times New Roman"/>
                <a:sym typeface="Times New Roman"/>
              </a:rPr>
              <a:t>We need your help!</a:t>
            </a:r>
            <a:r>
              <a:rPr lang="en-US" sz="1200">
                <a:latin typeface="Times New Roman"/>
                <a:ea typeface="Times New Roman"/>
                <a:cs typeface="Times New Roman"/>
                <a:sym typeface="Times New Roman"/>
              </a:rPr>
              <a:t> </a:t>
            </a:r>
            <a:r>
              <a:rPr lang="en-US" sz="1200" i="1">
                <a:latin typeface="Times New Roman"/>
                <a:ea typeface="Times New Roman"/>
                <a:cs typeface="Times New Roman"/>
                <a:sym typeface="Times New Roman"/>
              </a:rPr>
              <a:t>Volunteers are needed for:</a:t>
            </a:r>
            <a:endParaRPr sz="1200">
              <a:latin typeface="Times New Roman"/>
              <a:ea typeface="Times New Roman"/>
              <a:cs typeface="Times New Roman"/>
              <a:sym typeface="Times New Roman"/>
            </a:endParaRPr>
          </a:p>
          <a:p>
            <a:pPr marL="228600" marR="0" lvl="0" indent="-190500" algn="l" rtl="0">
              <a:lnSpc>
                <a:spcPct val="1000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The spring neighborhood garage sale</a:t>
            </a:r>
            <a:endParaRPr sz="1200">
              <a:latin typeface="Times New Roman"/>
              <a:ea typeface="Times New Roman"/>
              <a:cs typeface="Times New Roman"/>
              <a:sym typeface="Times New Roman"/>
            </a:endParaRPr>
          </a:p>
          <a:p>
            <a:pPr marL="228600" marR="0" lvl="0" indent="-184150" algn="l" rtl="0">
              <a:lnSpc>
                <a:spcPct val="100000"/>
              </a:lnSpc>
              <a:spcBef>
                <a:spcPts val="0"/>
              </a:spcBef>
              <a:spcAft>
                <a:spcPts val="0"/>
              </a:spcAft>
              <a:buSzPts val="1100"/>
              <a:buFont typeface="Times New Roman"/>
              <a:buAutoNum type="arabicPeriod"/>
            </a:pPr>
            <a:r>
              <a:rPr lang="en-US" sz="1100">
                <a:latin typeface="Times New Roman"/>
                <a:ea typeface="Times New Roman"/>
                <a:cs typeface="Times New Roman"/>
                <a:sym typeface="Times New Roman"/>
              </a:rPr>
              <a:t>The Fall Community Volunteer Day</a:t>
            </a:r>
            <a:endParaRPr sz="1100">
              <a:latin typeface="Times New Roman"/>
              <a:ea typeface="Times New Roman"/>
              <a:cs typeface="Times New Roman"/>
              <a:sym typeface="Times New Roman"/>
            </a:endParaRPr>
          </a:p>
          <a:p>
            <a:pPr marL="228600" marR="0" lvl="0" indent="-190500" algn="l" rtl="0">
              <a:lnSpc>
                <a:spcPct val="1000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Grant Applications &amp; Other volunteer projects</a:t>
            </a:r>
            <a:endParaRPr sz="1200">
              <a:latin typeface="Times New Roman"/>
              <a:ea typeface="Times New Roman"/>
              <a:cs typeface="Times New Roman"/>
              <a:sym typeface="Times New Roman"/>
            </a:endParaRPr>
          </a:p>
          <a:p>
            <a:pPr marL="228600" marR="0" lvl="0" indent="-190500" algn="l" rtl="0">
              <a:lnSpc>
                <a:spcPct val="1000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Join a Committee or serve a term on the board!</a:t>
            </a:r>
            <a:endParaRPr sz="12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000" i="1">
                <a:latin typeface="Times New Roman"/>
                <a:ea typeface="Times New Roman"/>
                <a:cs typeface="Times New Roman"/>
                <a:sym typeface="Times New Roman"/>
              </a:rPr>
              <a:t>Put in an HOA Request on the website if you have any interest in volunteering &amp; check the email updates for information! </a:t>
            </a:r>
            <a:endParaRPr sz="1000" i="1">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800"/>
          </a:p>
          <a:p>
            <a:pPr marL="0" lvl="0" indent="0" algn="just" rtl="0">
              <a:spcBef>
                <a:spcPts val="0"/>
              </a:spcBef>
              <a:spcAft>
                <a:spcPts val="0"/>
              </a:spcAft>
              <a:buClr>
                <a:schemeClr val="dk1"/>
              </a:buClr>
              <a:buFont typeface="Arial"/>
              <a:buNone/>
            </a:pPr>
            <a:r>
              <a:rPr lang="en-US" sz="1200" b="1" u="sng">
                <a:solidFill>
                  <a:schemeClr val="dk1"/>
                </a:solidFill>
                <a:latin typeface="Times New Roman"/>
                <a:ea typeface="Times New Roman"/>
                <a:cs typeface="Times New Roman"/>
                <a:sym typeface="Times New Roman"/>
              </a:rPr>
              <a:t>HOA Fee Payments:</a:t>
            </a:r>
            <a:endParaRPr sz="1200">
              <a:solidFill>
                <a:schemeClr val="dk1"/>
              </a:solidFill>
            </a:endParaRPr>
          </a:p>
          <a:p>
            <a:pPr marL="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The Woodlands fees due:</a:t>
            </a:r>
            <a:endParaRPr sz="1200">
              <a:solidFill>
                <a:schemeClr val="dk1"/>
              </a:solidFill>
              <a:latin typeface="Times New Roman"/>
              <a:ea typeface="Times New Roman"/>
              <a:cs typeface="Times New Roman"/>
              <a:sym typeface="Times New Roman"/>
            </a:endParaRPr>
          </a:p>
          <a:p>
            <a:pPr marL="228600" lvl="0" indent="-190500" algn="l" rtl="0">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Monthly HOA fees on the 1st of each month</a:t>
            </a:r>
            <a:endParaRPr sz="1200">
              <a:solidFill>
                <a:schemeClr val="dk1"/>
              </a:solidFill>
              <a:latin typeface="Times New Roman"/>
              <a:ea typeface="Times New Roman"/>
              <a:cs typeface="Times New Roman"/>
              <a:sym typeface="Times New Roman"/>
            </a:endParaRPr>
          </a:p>
          <a:p>
            <a:pPr marL="228600" lvl="0" indent="-190500" algn="l" rtl="0">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External insurance by January &amp; June</a:t>
            </a:r>
            <a:endParaRPr sz="1200">
              <a:solidFill>
                <a:schemeClr val="dk1"/>
              </a:solidFill>
              <a:latin typeface="Times New Roman"/>
              <a:ea typeface="Times New Roman"/>
              <a:cs typeface="Times New Roman"/>
              <a:sym typeface="Times New Roman"/>
            </a:endParaRPr>
          </a:p>
          <a:p>
            <a:pPr marL="228600" lvl="0" indent="-190500" algn="l" rtl="0">
              <a:spcBef>
                <a:spcPts val="0"/>
              </a:spcBef>
              <a:spcAft>
                <a:spcPts val="0"/>
              </a:spcAft>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Any special assessments ~ none in 2024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100" i="1">
                <a:solidFill>
                  <a:schemeClr val="dk1"/>
                </a:solidFill>
                <a:latin typeface="Times New Roman"/>
                <a:ea typeface="Times New Roman"/>
                <a:cs typeface="Times New Roman"/>
                <a:sym typeface="Times New Roman"/>
              </a:rPr>
              <a:t>All fees can be paid online or by mail-in check.  To pay online, go to The Woodlands website ‘payment’ tab.  Please check the governing documents section of the website for rules regarding payments.</a:t>
            </a:r>
            <a:endParaRPr sz="1100" i="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100" i="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100" b="1" u="sng">
                <a:solidFill>
                  <a:schemeClr val="dk1"/>
                </a:solidFill>
                <a:latin typeface="Times New Roman"/>
                <a:ea typeface="Times New Roman"/>
                <a:cs typeface="Times New Roman"/>
                <a:sym typeface="Times New Roman"/>
              </a:rPr>
              <a:t>Put in an HOA Request to receive email updates and to have access to the Homeowner Google Drive (documents)!</a:t>
            </a:r>
            <a:endParaRPr sz="1100" b="1" u="sng">
              <a:solidFill>
                <a:schemeClr val="dk1"/>
              </a:solidFill>
              <a:latin typeface="Times New Roman"/>
              <a:ea typeface="Times New Roman"/>
              <a:cs typeface="Times New Roman"/>
              <a:sym typeface="Times New Roman"/>
            </a:endParaRPr>
          </a:p>
        </p:txBody>
      </p:sp>
      <p:sp>
        <p:nvSpPr>
          <p:cNvPr id="120" name="Google Shape;120;p27"/>
          <p:cNvSpPr txBox="1"/>
          <p:nvPr/>
        </p:nvSpPr>
        <p:spPr>
          <a:xfrm>
            <a:off x="154450" y="2390750"/>
            <a:ext cx="3657300" cy="45675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US" sz="1100" b="1" u="sng">
                <a:latin typeface="Times New Roman"/>
                <a:ea typeface="Times New Roman"/>
                <a:cs typeface="Times New Roman"/>
                <a:sym typeface="Times New Roman"/>
              </a:rPr>
              <a:t>Yearly</a:t>
            </a:r>
            <a:r>
              <a:rPr lang="en-US" sz="1100" b="1" i="0" u="sng" strike="noStrike" cap="none">
                <a:solidFill>
                  <a:srgbClr val="000000"/>
                </a:solidFill>
                <a:latin typeface="Times New Roman"/>
                <a:ea typeface="Times New Roman"/>
                <a:cs typeface="Times New Roman"/>
                <a:sym typeface="Times New Roman"/>
              </a:rPr>
              <a:t> </a:t>
            </a:r>
            <a:r>
              <a:rPr lang="en-US" sz="1100" b="1" u="sng">
                <a:latin typeface="Times New Roman"/>
                <a:ea typeface="Times New Roman"/>
                <a:cs typeface="Times New Roman"/>
                <a:sym typeface="Times New Roman"/>
              </a:rPr>
              <a:t>Repair Schedule</a:t>
            </a:r>
            <a:r>
              <a:rPr lang="en-US" sz="1100" b="1" i="0" u="sng" strike="noStrike" cap="none">
                <a:solidFill>
                  <a:srgbClr val="000000"/>
                </a:solidFill>
                <a:latin typeface="Times New Roman"/>
                <a:ea typeface="Times New Roman"/>
                <a:cs typeface="Times New Roman"/>
                <a:sym typeface="Times New Roman"/>
              </a:rPr>
              <a:t>: </a:t>
            </a:r>
            <a:endParaRPr sz="1100" b="0" i="0" u="none" strike="noStrike" cap="none">
              <a:solidFill>
                <a:srgbClr val="000000"/>
              </a:solidFill>
              <a:latin typeface="Arial"/>
              <a:ea typeface="Arial"/>
              <a:cs typeface="Arial"/>
              <a:sym typeface="Arial"/>
            </a:endParaRPr>
          </a:p>
          <a:p>
            <a:pPr marL="171450" marR="0" lvl="0" indent="-184150" algn="l" rtl="0">
              <a:lnSpc>
                <a:spcPct val="100000"/>
              </a:lnSpc>
              <a:spcBef>
                <a:spcPts val="0"/>
              </a:spcBef>
              <a:spcAft>
                <a:spcPts val="0"/>
              </a:spcAft>
              <a:buClr>
                <a:srgbClr val="000000"/>
              </a:buClr>
              <a:buSzPts val="1100"/>
              <a:buFont typeface="Times New Roman"/>
              <a:buAutoNum type="arabicPeriod"/>
            </a:pPr>
            <a:r>
              <a:rPr lang="en-US" sz="1100">
                <a:latin typeface="Times New Roman"/>
                <a:ea typeface="Times New Roman"/>
                <a:cs typeface="Times New Roman"/>
                <a:sym typeface="Times New Roman"/>
              </a:rPr>
              <a:t>Plan for upcoming repair need and costs </a:t>
            </a:r>
            <a:endParaRPr sz="1100">
              <a:latin typeface="Times New Roman"/>
              <a:ea typeface="Times New Roman"/>
              <a:cs typeface="Times New Roman"/>
              <a:sym typeface="Times New Roman"/>
            </a:endParaRPr>
          </a:p>
          <a:p>
            <a:pPr marL="171450" marR="0" lvl="0" indent="-184150" algn="l" rtl="0">
              <a:lnSpc>
                <a:spcPct val="100000"/>
              </a:lnSpc>
              <a:spcBef>
                <a:spcPts val="0"/>
              </a:spcBef>
              <a:spcAft>
                <a:spcPts val="0"/>
              </a:spcAft>
              <a:buClr>
                <a:srgbClr val="000000"/>
              </a:buClr>
              <a:buSzPts val="1100"/>
              <a:buFont typeface="Times New Roman"/>
              <a:buAutoNum type="arabicPeriod"/>
            </a:pPr>
            <a:r>
              <a:rPr lang="en-US" sz="1100">
                <a:latin typeface="Times New Roman"/>
                <a:ea typeface="Times New Roman"/>
                <a:cs typeface="Times New Roman"/>
                <a:sym typeface="Times New Roman"/>
              </a:rPr>
              <a:t>Reduce budget expenditures whenever possible </a:t>
            </a:r>
            <a:endParaRPr sz="1100">
              <a:latin typeface="Times New Roman"/>
              <a:ea typeface="Times New Roman"/>
              <a:cs typeface="Times New Roman"/>
              <a:sym typeface="Times New Roman"/>
            </a:endParaRPr>
          </a:p>
          <a:p>
            <a:pPr marL="171450" marR="0" lvl="0" indent="-184150" algn="l" rtl="0">
              <a:lnSpc>
                <a:spcPct val="100000"/>
              </a:lnSpc>
              <a:spcBef>
                <a:spcPts val="0"/>
              </a:spcBef>
              <a:spcAft>
                <a:spcPts val="0"/>
              </a:spcAft>
              <a:buClr>
                <a:srgbClr val="000000"/>
              </a:buClr>
              <a:buSzPts val="1100"/>
              <a:buFont typeface="Times New Roman"/>
              <a:buAutoNum type="arabicPeriod"/>
            </a:pPr>
            <a:r>
              <a:rPr lang="en-US" sz="1100" i="0" u="none" strike="noStrike" cap="none">
                <a:solidFill>
                  <a:srgbClr val="000000"/>
                </a:solidFill>
                <a:latin typeface="Times New Roman"/>
                <a:ea typeface="Times New Roman"/>
                <a:cs typeface="Times New Roman"/>
                <a:sym typeface="Times New Roman"/>
              </a:rPr>
              <a:t>Reduc</a:t>
            </a:r>
            <a:r>
              <a:rPr lang="en-US" sz="1100">
                <a:latin typeface="Times New Roman"/>
                <a:ea typeface="Times New Roman"/>
                <a:cs typeface="Times New Roman"/>
                <a:sym typeface="Times New Roman"/>
              </a:rPr>
              <a:t>e</a:t>
            </a:r>
            <a:r>
              <a:rPr lang="en-US" sz="1100" i="0" u="none" strike="noStrike" cap="none">
                <a:solidFill>
                  <a:srgbClr val="000000"/>
                </a:solidFill>
                <a:latin typeface="Times New Roman"/>
                <a:ea typeface="Times New Roman"/>
                <a:cs typeface="Times New Roman"/>
                <a:sym typeface="Times New Roman"/>
              </a:rPr>
              <a:t> neighborhood conflicts </a:t>
            </a:r>
            <a:r>
              <a:rPr lang="en-US" sz="1100">
                <a:latin typeface="Times New Roman"/>
                <a:ea typeface="Times New Roman"/>
                <a:cs typeface="Times New Roman"/>
                <a:sym typeface="Times New Roman"/>
              </a:rPr>
              <a:t>&amp;</a:t>
            </a:r>
            <a:r>
              <a:rPr lang="en-US" sz="1100" i="0" u="none" strike="noStrike" cap="none">
                <a:solidFill>
                  <a:srgbClr val="000000"/>
                </a:solidFill>
                <a:latin typeface="Times New Roman"/>
                <a:ea typeface="Times New Roman"/>
                <a:cs typeface="Times New Roman"/>
                <a:sym typeface="Times New Roman"/>
              </a:rPr>
              <a:t> build community </a:t>
            </a:r>
            <a:endParaRPr sz="1100" i="0" u="none" strike="noStrike" cap="none">
              <a:solidFill>
                <a:srgbClr val="000000"/>
              </a:solidFill>
              <a:latin typeface="Times New Roman"/>
              <a:ea typeface="Times New Roman"/>
              <a:cs typeface="Times New Roman"/>
              <a:sym typeface="Times New Roman"/>
            </a:endParaRPr>
          </a:p>
          <a:p>
            <a:pPr marL="171450" marR="0" lvl="0" indent="-184150" algn="l" rtl="0">
              <a:lnSpc>
                <a:spcPct val="100000"/>
              </a:lnSpc>
              <a:spcBef>
                <a:spcPts val="0"/>
              </a:spcBef>
              <a:spcAft>
                <a:spcPts val="0"/>
              </a:spcAft>
              <a:buSzPts val="1100"/>
              <a:buFont typeface="Times New Roman"/>
              <a:buAutoNum type="arabicPeriod"/>
            </a:pPr>
            <a:r>
              <a:rPr lang="en-US" sz="1100">
                <a:latin typeface="Times New Roman"/>
                <a:ea typeface="Times New Roman"/>
                <a:cs typeface="Times New Roman"/>
                <a:sym typeface="Times New Roman"/>
              </a:rPr>
              <a:t>Repair the drainage basin (prior obsolete  pond area)</a:t>
            </a:r>
            <a:endParaRPr sz="1100">
              <a:latin typeface="Times New Roman"/>
              <a:ea typeface="Times New Roman"/>
              <a:cs typeface="Times New Roman"/>
              <a:sym typeface="Times New Roman"/>
            </a:endParaRPr>
          </a:p>
          <a:p>
            <a:pPr marL="171450" marR="0" lvl="0" indent="-184150" algn="l" rtl="0">
              <a:lnSpc>
                <a:spcPct val="100000"/>
              </a:lnSpc>
              <a:spcBef>
                <a:spcPts val="0"/>
              </a:spcBef>
              <a:spcAft>
                <a:spcPts val="0"/>
              </a:spcAft>
              <a:buSzPts val="1100"/>
              <a:buFont typeface="Times New Roman"/>
              <a:buAutoNum type="arabicPeriod"/>
            </a:pPr>
            <a:r>
              <a:rPr lang="en-US" sz="1100">
                <a:latin typeface="Times New Roman"/>
                <a:ea typeface="Times New Roman"/>
                <a:cs typeface="Times New Roman"/>
                <a:sym typeface="Times New Roman"/>
              </a:rPr>
              <a:t>Drainage work project: Foundation &amp; Ground drainage</a:t>
            </a:r>
            <a:endParaRPr sz="110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1000" i="1">
                <a:latin typeface="Times New Roman"/>
                <a:ea typeface="Times New Roman"/>
                <a:cs typeface="Times New Roman"/>
                <a:sym typeface="Times New Roman"/>
              </a:rPr>
              <a:t>Check the Yearly Maintenance Schedule (YMS) on The Woodlands website &amp; Homeowner Google Drive (HGD)  for updates</a:t>
            </a:r>
            <a:endParaRPr sz="1000" i="1">
              <a:latin typeface="Times New Roman"/>
              <a:ea typeface="Times New Roman"/>
              <a:cs typeface="Times New Roman"/>
              <a:sym typeface="Times New Roman"/>
            </a:endParaRPr>
          </a:p>
          <a:p>
            <a:pPr marL="457200" marR="0" lvl="0" indent="0" algn="l" rtl="0">
              <a:lnSpc>
                <a:spcPct val="100000"/>
              </a:lnSpc>
              <a:spcBef>
                <a:spcPts val="0"/>
              </a:spcBef>
              <a:spcAft>
                <a:spcPts val="0"/>
              </a:spcAft>
              <a:buNone/>
            </a:pPr>
            <a:endParaRPr sz="400" b="1">
              <a:latin typeface="Times New Roman"/>
              <a:ea typeface="Times New Roman"/>
              <a:cs typeface="Times New Roman"/>
              <a:sym typeface="Times New Roman"/>
            </a:endParaRPr>
          </a:p>
          <a:p>
            <a:pPr marL="0" lvl="0" indent="0" algn="just" rtl="0">
              <a:spcBef>
                <a:spcPts val="0"/>
              </a:spcBef>
              <a:spcAft>
                <a:spcPts val="0"/>
              </a:spcAft>
              <a:buClr>
                <a:schemeClr val="dk1"/>
              </a:buClr>
              <a:buFont typeface="Arial"/>
              <a:buNone/>
            </a:pPr>
            <a:r>
              <a:rPr lang="en-US" sz="1100" b="1" u="sng">
                <a:solidFill>
                  <a:schemeClr val="dk1"/>
                </a:solidFill>
                <a:latin typeface="Times New Roman"/>
                <a:ea typeface="Times New Roman"/>
                <a:cs typeface="Times New Roman"/>
                <a:sym typeface="Times New Roman"/>
              </a:rPr>
              <a:t>2024 Regular External Maintenance Work:</a:t>
            </a:r>
            <a:r>
              <a:rPr lang="en-US" sz="900" i="1">
                <a:solidFill>
                  <a:schemeClr val="dk1"/>
                </a:solidFill>
                <a:latin typeface="Times New Roman"/>
                <a:ea typeface="Times New Roman"/>
                <a:cs typeface="Times New Roman"/>
                <a:sym typeface="Times New Roman"/>
              </a:rPr>
              <a:t> </a:t>
            </a:r>
            <a:endParaRPr sz="900" i="1">
              <a:solidFill>
                <a:schemeClr val="dk1"/>
              </a:solidFill>
            </a:endParaRPr>
          </a:p>
          <a:p>
            <a:pPr marL="17145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March-December Landscaping completes many tasks to maintain the grounds &amp; safety of the buildings. </a:t>
            </a:r>
            <a:endParaRPr sz="1100">
              <a:solidFill>
                <a:schemeClr val="dk1"/>
              </a:solidFill>
              <a:latin typeface="Times New Roman"/>
              <a:ea typeface="Times New Roman"/>
              <a:cs typeface="Times New Roman"/>
              <a:sym typeface="Times New Roman"/>
            </a:endParaRPr>
          </a:p>
          <a:p>
            <a:pPr marL="17145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Cedar mulch is placed in the fronts of units &amp; common areas in the spring to deter insects &amp; prevent erosion. </a:t>
            </a:r>
            <a:endParaRPr sz="1100">
              <a:solidFill>
                <a:schemeClr val="dk1"/>
              </a:solidFill>
              <a:latin typeface="Times New Roman"/>
              <a:ea typeface="Times New Roman"/>
              <a:cs typeface="Times New Roman"/>
              <a:sym typeface="Times New Roman"/>
            </a:endParaRPr>
          </a:p>
          <a:p>
            <a:pPr marL="17145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Regular mowing of the grass spring through fall</a:t>
            </a:r>
            <a:endParaRPr sz="1100">
              <a:solidFill>
                <a:schemeClr val="dk1"/>
              </a:solidFill>
              <a:latin typeface="Times New Roman"/>
              <a:ea typeface="Times New Roman"/>
              <a:cs typeface="Times New Roman"/>
              <a:sym typeface="Times New Roman"/>
            </a:endParaRPr>
          </a:p>
          <a:p>
            <a:pPr marL="17145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Bush trimming in the spring and fall</a:t>
            </a:r>
            <a:endParaRPr sz="1100">
              <a:solidFill>
                <a:schemeClr val="dk1"/>
              </a:solidFill>
              <a:latin typeface="Times New Roman"/>
              <a:ea typeface="Times New Roman"/>
              <a:cs typeface="Times New Roman"/>
              <a:sym typeface="Times New Roman"/>
            </a:endParaRPr>
          </a:p>
          <a:p>
            <a:pPr marL="17145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Leaf blowing in the fall (fronts/sides of units, common areas and streets/sidewalks, leaves mulched in the rear)</a:t>
            </a:r>
            <a:endParaRPr sz="1100">
              <a:solidFill>
                <a:schemeClr val="dk1"/>
              </a:solidFill>
              <a:latin typeface="Times New Roman"/>
              <a:ea typeface="Times New Roman"/>
              <a:cs typeface="Times New Roman"/>
              <a:sym typeface="Times New Roman"/>
            </a:endParaRPr>
          </a:p>
          <a:p>
            <a:pPr marL="17145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Branch removal once per month, tree trimming in the fall.</a:t>
            </a:r>
            <a:endParaRPr sz="1100">
              <a:solidFill>
                <a:schemeClr val="dk1"/>
              </a:solidFill>
              <a:latin typeface="Times New Roman"/>
              <a:ea typeface="Times New Roman"/>
              <a:cs typeface="Times New Roman"/>
              <a:sym typeface="Times New Roman"/>
            </a:endParaRPr>
          </a:p>
          <a:p>
            <a:pPr marL="17145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Yearly tree assessment in May (Tree injections in June)</a:t>
            </a:r>
            <a:endParaRPr sz="1100">
              <a:solidFill>
                <a:schemeClr val="dk1"/>
              </a:solidFill>
              <a:latin typeface="Times New Roman"/>
              <a:ea typeface="Times New Roman"/>
              <a:cs typeface="Times New Roman"/>
              <a:sym typeface="Times New Roman"/>
            </a:endParaRPr>
          </a:p>
          <a:p>
            <a:pPr marL="17145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Bluestone tree conducts woody invasive management four times per year, to remove vines/bushes/trees and stray trees that start to grow too close to buildings</a:t>
            </a:r>
            <a:endParaRPr sz="1100">
              <a:solidFill>
                <a:schemeClr val="dk1"/>
              </a:solidFill>
              <a:latin typeface="Times New Roman"/>
              <a:ea typeface="Times New Roman"/>
              <a:cs typeface="Times New Roman"/>
              <a:sym typeface="Times New Roman"/>
            </a:endParaRPr>
          </a:p>
          <a:p>
            <a:pPr marL="17145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Gutter cleaning &amp; wood chip trail management spring/fall</a:t>
            </a:r>
            <a:endParaRPr sz="1100">
              <a:solidFill>
                <a:schemeClr val="dk1"/>
              </a:solidFill>
              <a:latin typeface="Times New Roman"/>
              <a:ea typeface="Times New Roman"/>
              <a:cs typeface="Times New Roman"/>
              <a:sym typeface="Times New Roman"/>
            </a:endParaRPr>
          </a:p>
          <a:p>
            <a:pPr marL="17145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Chimney inspections occur in the fall.</a:t>
            </a:r>
            <a:endParaRPr sz="1100">
              <a:solidFill>
                <a:schemeClr val="dk1"/>
              </a:solidFill>
              <a:latin typeface="Times New Roman"/>
              <a:ea typeface="Times New Roman"/>
              <a:cs typeface="Times New Roman"/>
              <a:sym typeface="Times New Roman"/>
            </a:endParaRPr>
          </a:p>
          <a:p>
            <a:pPr marL="17145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Herbaceous invasive management in progress</a:t>
            </a:r>
            <a:endParaRPr sz="1100">
              <a:solidFill>
                <a:schemeClr val="dk1"/>
              </a:solidFill>
              <a:latin typeface="Times New Roman"/>
              <a:ea typeface="Times New Roman"/>
              <a:cs typeface="Times New Roman"/>
              <a:sym typeface="Times New Roman"/>
            </a:endParaRPr>
          </a:p>
          <a:p>
            <a:pPr marL="17145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Snow/Ice removal services as needed (2+ inches for snow)</a:t>
            </a:r>
            <a:endParaRPr sz="1100">
              <a:solidFill>
                <a:schemeClr val="dk1"/>
              </a:solidFill>
              <a:latin typeface="Times New Roman"/>
              <a:ea typeface="Times New Roman"/>
              <a:cs typeface="Times New Roman"/>
              <a:sym typeface="Times New Roman"/>
            </a:endParaRPr>
          </a:p>
        </p:txBody>
      </p:sp>
      <p:pic>
        <p:nvPicPr>
          <p:cNvPr id="121" name="Google Shape;121;p27"/>
          <p:cNvPicPr preferRelativeResize="0"/>
          <p:nvPr/>
        </p:nvPicPr>
        <p:blipFill rotWithShape="1">
          <a:blip r:embed="rId4">
            <a:alphaModFix/>
          </a:blip>
          <a:srcRect t="49" b="49"/>
          <a:stretch/>
        </p:blipFill>
        <p:spPr>
          <a:xfrm>
            <a:off x="4100608" y="2390755"/>
            <a:ext cx="3381119" cy="2533318"/>
          </a:xfrm>
          <a:prstGeom prst="rect">
            <a:avLst/>
          </a:prstGeom>
          <a:noFill/>
          <a:ln>
            <a:noFill/>
          </a:ln>
        </p:spPr>
      </p:pic>
      <p:sp>
        <p:nvSpPr>
          <p:cNvPr id="122" name="Google Shape;122;p27"/>
          <p:cNvSpPr txBox="1"/>
          <p:nvPr/>
        </p:nvSpPr>
        <p:spPr>
          <a:xfrm>
            <a:off x="228550" y="1181100"/>
            <a:ext cx="33930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FFFF"/>
                </a:solidFill>
                <a:latin typeface="Caveat"/>
                <a:ea typeface="Caveat"/>
                <a:cs typeface="Caveat"/>
                <a:sym typeface="Caveat"/>
              </a:rPr>
              <a:t>“</a:t>
            </a:r>
            <a:r>
              <a:rPr lang="en-US" sz="1800">
                <a:solidFill>
                  <a:srgbClr val="FFFFFF"/>
                </a:solidFill>
                <a:latin typeface="Caveat"/>
                <a:ea typeface="Caveat"/>
                <a:cs typeface="Caveat"/>
                <a:sym typeface="Caveat"/>
              </a:rPr>
              <a:t>I can feel a sunshine stealing into my soul and making it all summer, and every thorn, a rose.” ~ Emily Dickinson</a:t>
            </a:r>
            <a:endParaRPr sz="1800" b="0" i="0" u="none" strike="noStrike" cap="none">
              <a:solidFill>
                <a:srgbClr val="000000"/>
              </a:solidFill>
              <a:latin typeface="Arial"/>
              <a:ea typeface="Arial"/>
              <a:cs typeface="Arial"/>
              <a:sym typeface="Arial"/>
            </a:endParaRPr>
          </a:p>
        </p:txBody>
      </p:sp>
      <p:sp>
        <p:nvSpPr>
          <p:cNvPr id="123" name="Google Shape;123;p27"/>
          <p:cNvSpPr txBox="1">
            <a:spLocks noGrp="1"/>
          </p:cNvSpPr>
          <p:nvPr>
            <p:ph type="title"/>
          </p:nvPr>
        </p:nvSpPr>
        <p:spPr>
          <a:xfrm>
            <a:off x="3962525" y="473975"/>
            <a:ext cx="3657300" cy="1693200"/>
          </a:xfrm>
          <a:prstGeom prst="rect">
            <a:avLst/>
          </a:prstGeom>
        </p:spPr>
        <p:txBody>
          <a:bodyPr spcFirstLastPara="1" wrap="square" lIns="0" tIns="0" rIns="0" bIns="0" anchor="ctr" anchorCtr="0">
            <a:spAutoFit/>
          </a:bodyPr>
          <a:lstStyle/>
          <a:p>
            <a:pPr marL="0" lvl="0" indent="0" algn="l" rtl="0">
              <a:spcBef>
                <a:spcPts val="0"/>
              </a:spcBef>
              <a:spcAft>
                <a:spcPts val="0"/>
              </a:spcAft>
              <a:buClr>
                <a:schemeClr val="dk1"/>
              </a:buClr>
              <a:buFont typeface="Arial"/>
              <a:buNone/>
            </a:pPr>
            <a:endParaRPr sz="1100" b="1">
              <a:solidFill>
                <a:schemeClr val="lt1"/>
              </a:solidFill>
            </a:endParaRPr>
          </a:p>
          <a:p>
            <a:pPr marL="0" lvl="0" indent="0" algn="l" rtl="0">
              <a:spcBef>
                <a:spcPts val="0"/>
              </a:spcBef>
              <a:spcAft>
                <a:spcPts val="0"/>
              </a:spcAft>
              <a:buClr>
                <a:schemeClr val="dk1"/>
              </a:buClr>
              <a:buFont typeface="Arial"/>
              <a:buNone/>
            </a:pPr>
            <a:r>
              <a:rPr lang="en-US" sz="1100" b="1">
                <a:solidFill>
                  <a:schemeClr val="lt1"/>
                </a:solidFill>
              </a:rPr>
              <a:t>Board members: </a:t>
            </a:r>
            <a:endParaRPr sz="1100" b="1">
              <a:solidFill>
                <a:schemeClr val="dk1"/>
              </a:solidFill>
            </a:endParaRPr>
          </a:p>
          <a:p>
            <a:pPr marL="0" lvl="0" indent="0" algn="l" rtl="0">
              <a:spcBef>
                <a:spcPts val="0"/>
              </a:spcBef>
              <a:spcAft>
                <a:spcPts val="0"/>
              </a:spcAft>
              <a:buClr>
                <a:schemeClr val="dk1"/>
              </a:buClr>
              <a:buFont typeface="Arial"/>
              <a:buNone/>
            </a:pPr>
            <a:r>
              <a:rPr lang="en-US" sz="1100">
                <a:solidFill>
                  <a:schemeClr val="lt1"/>
                </a:solidFill>
              </a:rPr>
              <a:t>Kris Kunts: President &amp; Treasurer</a:t>
            </a:r>
            <a:endParaRPr sz="1100">
              <a:solidFill>
                <a:schemeClr val="dk1"/>
              </a:solidFill>
            </a:endParaRPr>
          </a:p>
          <a:p>
            <a:pPr marL="0" lvl="0" indent="0" algn="l" rtl="0">
              <a:spcBef>
                <a:spcPts val="0"/>
              </a:spcBef>
              <a:spcAft>
                <a:spcPts val="0"/>
              </a:spcAft>
              <a:buClr>
                <a:schemeClr val="dk1"/>
              </a:buClr>
              <a:buFont typeface="Arial"/>
              <a:buNone/>
            </a:pPr>
            <a:r>
              <a:rPr lang="en-US" sz="1100">
                <a:solidFill>
                  <a:schemeClr val="lt1"/>
                </a:solidFill>
              </a:rPr>
              <a:t>Cathy Brown:  Vice-President</a:t>
            </a:r>
            <a:endParaRPr sz="1100">
              <a:solidFill>
                <a:schemeClr val="dk1"/>
              </a:solidFill>
            </a:endParaRPr>
          </a:p>
          <a:p>
            <a:pPr marL="0" lvl="0" indent="0" algn="l" rtl="0">
              <a:spcBef>
                <a:spcPts val="0"/>
              </a:spcBef>
              <a:spcAft>
                <a:spcPts val="0"/>
              </a:spcAft>
              <a:buClr>
                <a:schemeClr val="dk1"/>
              </a:buClr>
              <a:buFont typeface="Arial"/>
              <a:buNone/>
            </a:pPr>
            <a:r>
              <a:rPr lang="en-US" sz="1100">
                <a:solidFill>
                  <a:schemeClr val="lt1"/>
                </a:solidFill>
              </a:rPr>
              <a:t>Li Meuser: Secretary </a:t>
            </a:r>
            <a:endParaRPr sz="1100">
              <a:solidFill>
                <a:schemeClr val="dk1"/>
              </a:solidFill>
            </a:endParaRPr>
          </a:p>
          <a:p>
            <a:pPr marL="0" lvl="0" indent="0" algn="l" rtl="0">
              <a:spcBef>
                <a:spcPts val="0"/>
              </a:spcBef>
              <a:spcAft>
                <a:spcPts val="0"/>
              </a:spcAft>
              <a:buClr>
                <a:schemeClr val="dk1"/>
              </a:buClr>
              <a:buFont typeface="Arial"/>
              <a:buNone/>
            </a:pPr>
            <a:r>
              <a:rPr lang="en-US" sz="1100">
                <a:solidFill>
                  <a:schemeClr val="lt1"/>
                </a:solidFill>
              </a:rPr>
              <a:t>Valerie Grim:  At-large board member</a:t>
            </a:r>
            <a:endParaRPr sz="1100">
              <a:solidFill>
                <a:schemeClr val="dk1"/>
              </a:solidFill>
            </a:endParaRPr>
          </a:p>
          <a:p>
            <a:pPr marL="0" lvl="0" indent="0" algn="l" rtl="0">
              <a:spcBef>
                <a:spcPts val="0"/>
              </a:spcBef>
              <a:spcAft>
                <a:spcPts val="0"/>
              </a:spcAft>
              <a:buClr>
                <a:schemeClr val="dk1"/>
              </a:buClr>
              <a:buFont typeface="Arial"/>
              <a:buNone/>
            </a:pPr>
            <a:r>
              <a:rPr lang="en-US" sz="1100">
                <a:solidFill>
                  <a:schemeClr val="lt1"/>
                </a:solidFill>
              </a:rPr>
              <a:t>Jeanette Clausen: At-large board member</a:t>
            </a:r>
            <a:endParaRPr sz="1100">
              <a:solidFill>
                <a:schemeClr val="dk1"/>
              </a:solidFill>
            </a:endParaRPr>
          </a:p>
          <a:p>
            <a:pPr marL="0" lvl="0" indent="0" algn="l" rtl="0">
              <a:spcBef>
                <a:spcPts val="0"/>
              </a:spcBef>
              <a:spcAft>
                <a:spcPts val="0"/>
              </a:spcAft>
              <a:buClr>
                <a:schemeClr val="dk1"/>
              </a:buClr>
              <a:buFont typeface="Arial"/>
              <a:buNone/>
            </a:pPr>
            <a:r>
              <a:rPr lang="en-US" sz="1100" b="1">
                <a:solidFill>
                  <a:schemeClr val="lt1"/>
                </a:solidFill>
              </a:rPr>
              <a:t>Website: </a:t>
            </a:r>
            <a:r>
              <a:rPr lang="en-US" sz="1100" u="sng">
                <a:solidFill>
                  <a:schemeClr val="lt1"/>
                </a:solidFill>
                <a:hlinkClick r:id="rId5">
                  <a:extLst>
                    <a:ext uri="{A12FA001-AC4F-418D-AE19-62706E023703}">
                      <ahyp:hlinkClr xmlns:ahyp="http://schemas.microsoft.com/office/drawing/2018/hyperlinkcolor" val="tx"/>
                    </a:ext>
                  </a:extLst>
                </a:hlinkClick>
              </a:rPr>
              <a:t>woodlandshoa.net</a:t>
            </a:r>
            <a:endParaRPr sz="1100">
              <a:solidFill>
                <a:schemeClr val="lt1"/>
              </a:solidFill>
            </a:endParaRPr>
          </a:p>
          <a:p>
            <a:pPr marL="0" lvl="0" indent="0" algn="l" rtl="0">
              <a:spcBef>
                <a:spcPts val="0"/>
              </a:spcBef>
              <a:spcAft>
                <a:spcPts val="0"/>
              </a:spcAft>
              <a:buClr>
                <a:schemeClr val="dk1"/>
              </a:buClr>
              <a:buFont typeface="Arial"/>
              <a:buNone/>
            </a:pPr>
            <a:r>
              <a:rPr lang="en-US" sz="1100" b="1">
                <a:solidFill>
                  <a:schemeClr val="lt1"/>
                </a:solidFill>
              </a:rPr>
              <a:t>HOA Request Page: </a:t>
            </a:r>
            <a:r>
              <a:rPr lang="en-US" sz="1100" u="sng">
                <a:solidFill>
                  <a:schemeClr val="lt1"/>
                </a:solidFill>
                <a:hlinkClick r:id="rId6">
                  <a:extLst>
                    <a:ext uri="{A12FA001-AC4F-418D-AE19-62706E023703}">
                      <ahyp:hlinkClr xmlns:ahyp="http://schemas.microsoft.com/office/drawing/2018/hyperlinkcolor" val="tx"/>
                    </a:ext>
                  </a:extLst>
                </a:hlinkClick>
              </a:rPr>
              <a:t>woodlandshoa.net/hoa-requests</a:t>
            </a:r>
            <a:endParaRPr sz="1100">
              <a:solidFill>
                <a:schemeClr val="lt1"/>
              </a:solidFill>
            </a:endParaRPr>
          </a:p>
          <a:p>
            <a:pPr marL="0" lvl="0" indent="0" algn="l" rtl="0">
              <a:spcBef>
                <a:spcPts val="0"/>
              </a:spcBef>
              <a:spcAft>
                <a:spcPts val="0"/>
              </a:spcAft>
              <a:buNone/>
            </a:pPr>
            <a:r>
              <a:rPr lang="en-US" sz="1100">
                <a:solidFill>
                  <a:schemeClr val="lt1"/>
                </a:solidFill>
              </a:rPr>
              <a:t>(Must be used for all communications and requests)</a:t>
            </a:r>
            <a:endParaRPr/>
          </a:p>
        </p:txBody>
      </p:sp>
      <p:pic>
        <p:nvPicPr>
          <p:cNvPr id="124" name="Google Shape;124;p27"/>
          <p:cNvPicPr preferRelativeResize="0"/>
          <p:nvPr/>
        </p:nvPicPr>
        <p:blipFill>
          <a:blip r:embed="rId7">
            <a:alphaModFix/>
          </a:blip>
          <a:stretch>
            <a:fillRect/>
          </a:stretch>
        </p:blipFill>
        <p:spPr>
          <a:xfrm>
            <a:off x="329500" y="65250"/>
            <a:ext cx="2857500" cy="857250"/>
          </a:xfrm>
          <a:prstGeom prst="rect">
            <a:avLst/>
          </a:prstGeom>
          <a:noFill/>
          <a:ln>
            <a:noFill/>
          </a:ln>
        </p:spPr>
      </p:pic>
      <p:sp>
        <p:nvSpPr>
          <p:cNvPr id="125" name="Google Shape;125;p27"/>
          <p:cNvSpPr txBox="1"/>
          <p:nvPr/>
        </p:nvSpPr>
        <p:spPr>
          <a:xfrm>
            <a:off x="3960350" y="65250"/>
            <a:ext cx="3521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lt1"/>
                </a:solidFill>
                <a:latin typeface="Caveat"/>
                <a:ea typeface="Caveat"/>
                <a:cs typeface="Caveat"/>
                <a:sym typeface="Caveat"/>
              </a:rPr>
              <a:t>Q3 Summer Newsletter 2024</a:t>
            </a:r>
            <a:endParaRPr sz="2400" b="1">
              <a:solidFill>
                <a:schemeClr val="dk1"/>
              </a:solidFill>
            </a:endParaRPr>
          </a:p>
        </p:txBody>
      </p:sp>
      <p:sp>
        <p:nvSpPr>
          <p:cNvPr id="126" name="Google Shape;126;p27"/>
          <p:cNvSpPr txBox="1"/>
          <p:nvPr/>
        </p:nvSpPr>
        <p:spPr>
          <a:xfrm>
            <a:off x="4100600" y="4857750"/>
            <a:ext cx="3381000" cy="31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200" i="1">
                <a:solidFill>
                  <a:schemeClr val="dk1"/>
                </a:solidFill>
                <a:latin typeface="Times New Roman"/>
                <a:ea typeface="Times New Roman"/>
                <a:cs typeface="Times New Roman"/>
                <a:sym typeface="Times New Roman"/>
              </a:rPr>
              <a:t>2023 Community Volunteer Day </a:t>
            </a:r>
            <a:endParaRPr sz="1200" i="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11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8"/>
          <p:cNvSpPr txBox="1"/>
          <p:nvPr/>
        </p:nvSpPr>
        <p:spPr>
          <a:xfrm>
            <a:off x="154440" y="777240"/>
            <a:ext cx="3657240" cy="911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1" i="0" u="sng" strike="noStrike" cap="none">
                <a:solidFill>
                  <a:srgbClr val="000000"/>
                </a:solidFill>
                <a:latin typeface="Times New Roman"/>
                <a:ea typeface="Times New Roman"/>
                <a:cs typeface="Times New Roman"/>
                <a:sym typeface="Times New Roman"/>
              </a:rPr>
              <a:t>Board Elections:</a:t>
            </a:r>
            <a:r>
              <a:rPr lang="en-US" sz="1100">
                <a:solidFill>
                  <a:schemeClr val="dk1"/>
                </a:solidFill>
                <a:latin typeface="Times New Roman"/>
                <a:ea typeface="Times New Roman"/>
                <a:cs typeface="Times New Roman"/>
                <a:sym typeface="Times New Roman"/>
              </a:rPr>
              <a:t>Please consider running for the HOA board!</a:t>
            </a:r>
            <a:endParaRPr sz="1100" b="0" i="0" u="none" strike="noStrike" cap="none">
              <a:solidFill>
                <a:srgbClr val="000000"/>
              </a:solidFill>
              <a:latin typeface="Arial"/>
              <a:ea typeface="Arial"/>
              <a:cs typeface="Arial"/>
              <a:sym typeface="Arial"/>
            </a:endParaRPr>
          </a:p>
          <a:p>
            <a:pPr marL="228600" marR="0" lvl="0" indent="-184150" algn="l" rtl="0">
              <a:lnSpc>
                <a:spcPct val="100000"/>
              </a:lnSpc>
              <a:spcBef>
                <a:spcPts val="0"/>
              </a:spcBef>
              <a:spcAft>
                <a:spcPts val="0"/>
              </a:spcAft>
              <a:buClr>
                <a:srgbClr val="000000"/>
              </a:buClr>
              <a:buSzPts val="1100"/>
              <a:buFont typeface="Times New Roman"/>
              <a:buAutoNum type="arabicPeriod"/>
            </a:pPr>
            <a:r>
              <a:rPr lang="en-US" sz="1100" b="0" i="0" u="none" strike="noStrike" cap="none">
                <a:solidFill>
                  <a:srgbClr val="000000"/>
                </a:solidFill>
                <a:latin typeface="Times New Roman"/>
                <a:ea typeface="Times New Roman"/>
                <a:cs typeface="Times New Roman"/>
                <a:sym typeface="Times New Roman"/>
              </a:rPr>
              <a:t>October fall 2024 elections for 3 open board seats with 3-year terms.  </a:t>
            </a:r>
            <a:endParaRPr sz="1100"/>
          </a:p>
          <a:p>
            <a:pPr marL="228600" marR="0" lvl="0" indent="-184150" algn="l" rtl="0">
              <a:lnSpc>
                <a:spcPct val="100000"/>
              </a:lnSpc>
              <a:spcBef>
                <a:spcPts val="0"/>
              </a:spcBef>
              <a:spcAft>
                <a:spcPts val="0"/>
              </a:spcAft>
              <a:buSzPts val="1100"/>
              <a:buAutoNum type="arabicPeriod"/>
            </a:pPr>
            <a:r>
              <a:rPr lang="en-US" sz="1100" b="0" i="0" u="none" strike="noStrike" cap="none">
                <a:solidFill>
                  <a:srgbClr val="000000"/>
                </a:solidFill>
                <a:latin typeface="Times New Roman"/>
                <a:ea typeface="Times New Roman"/>
                <a:cs typeface="Times New Roman"/>
                <a:sym typeface="Times New Roman"/>
              </a:rPr>
              <a:t>Each unit gets one vote. The voting </a:t>
            </a:r>
            <a:r>
              <a:rPr lang="en-US" sz="1100">
                <a:latin typeface="Times New Roman"/>
                <a:ea typeface="Times New Roman"/>
                <a:cs typeface="Times New Roman"/>
                <a:sym typeface="Times New Roman"/>
              </a:rPr>
              <a:t>is</a:t>
            </a:r>
            <a:r>
              <a:rPr lang="en-US" sz="1100"/>
              <a:t> </a:t>
            </a:r>
            <a:r>
              <a:rPr lang="en-US" sz="1100" b="0" i="0" u="none" strike="noStrike" cap="none">
                <a:solidFill>
                  <a:srgbClr val="000000"/>
                </a:solidFill>
                <a:latin typeface="Times New Roman"/>
                <a:ea typeface="Times New Roman"/>
                <a:cs typeface="Times New Roman"/>
                <a:sym typeface="Times New Roman"/>
              </a:rPr>
              <a:t>standard mail in ballot process.  </a:t>
            </a:r>
            <a:r>
              <a:rPr lang="en-US" sz="1100">
                <a:latin typeface="Times New Roman"/>
                <a:ea typeface="Times New Roman"/>
                <a:cs typeface="Times New Roman"/>
                <a:sym typeface="Times New Roman"/>
              </a:rPr>
              <a:t>A</a:t>
            </a:r>
            <a:r>
              <a:rPr lang="en-US" sz="1100" b="0" i="0" u="none" strike="noStrike" cap="none">
                <a:solidFill>
                  <a:srgbClr val="000000"/>
                </a:solidFill>
                <a:latin typeface="Times New Roman"/>
                <a:ea typeface="Times New Roman"/>
                <a:cs typeface="Times New Roman"/>
                <a:sym typeface="Times New Roman"/>
              </a:rPr>
              <a:t> f</a:t>
            </a:r>
            <a:r>
              <a:rPr lang="en-US" sz="1100">
                <a:latin typeface="Times New Roman"/>
                <a:ea typeface="Times New Roman"/>
                <a:cs typeface="Times New Roman"/>
                <a:sym typeface="Times New Roman"/>
              </a:rPr>
              <a:t>air system with ample time to vote. </a:t>
            </a:r>
            <a:endParaRPr sz="1100"/>
          </a:p>
          <a:p>
            <a:pPr marL="228600" marR="0" lvl="0" indent="-184150" algn="l" rtl="0">
              <a:lnSpc>
                <a:spcPct val="100000"/>
              </a:lnSpc>
              <a:spcBef>
                <a:spcPts val="0"/>
              </a:spcBef>
              <a:spcAft>
                <a:spcPts val="0"/>
              </a:spcAft>
              <a:buClr>
                <a:srgbClr val="000000"/>
              </a:buClr>
              <a:buSzPts val="1100"/>
              <a:buFont typeface="Times New Roman"/>
              <a:buAutoNum type="arabicPeriod"/>
            </a:pPr>
            <a:r>
              <a:rPr lang="en-US" sz="1100" b="0" i="0" u="none" strike="noStrike" cap="none">
                <a:solidFill>
                  <a:srgbClr val="000000"/>
                </a:solidFill>
                <a:latin typeface="Times New Roman"/>
                <a:ea typeface="Times New Roman"/>
                <a:cs typeface="Times New Roman"/>
                <a:sym typeface="Times New Roman"/>
              </a:rPr>
              <a:t>Candidate nomination</a:t>
            </a:r>
            <a:r>
              <a:rPr lang="en-US" sz="1100">
                <a:latin typeface="Times New Roman"/>
                <a:ea typeface="Times New Roman"/>
                <a:cs typeface="Times New Roman"/>
                <a:sym typeface="Times New Roman"/>
              </a:rPr>
              <a:t>s are submitted on the ‘Get Involved’ section of the website </a:t>
            </a:r>
            <a:r>
              <a:rPr lang="en-US" sz="1100" u="sng">
                <a:solidFill>
                  <a:schemeClr val="hlink"/>
                </a:solidFill>
                <a:latin typeface="Times New Roman"/>
                <a:ea typeface="Times New Roman"/>
                <a:cs typeface="Times New Roman"/>
                <a:sym typeface="Times New Roman"/>
                <a:hlinkClick r:id="rId3"/>
              </a:rPr>
              <a:t>www.woodlandshoa.net</a:t>
            </a:r>
            <a:r>
              <a:rPr lang="en-US" sz="1100">
                <a:latin typeface="Times New Roman"/>
                <a:ea typeface="Times New Roman"/>
                <a:cs typeface="Times New Roman"/>
                <a:sym typeface="Times New Roman"/>
              </a:rPr>
              <a:t> </a:t>
            </a:r>
            <a:endParaRPr sz="1100"/>
          </a:p>
          <a:p>
            <a:pPr marL="228600" marR="0" lvl="0" indent="-184150" algn="l" rtl="0">
              <a:lnSpc>
                <a:spcPct val="100000"/>
              </a:lnSpc>
              <a:spcBef>
                <a:spcPts val="0"/>
              </a:spcBef>
              <a:spcAft>
                <a:spcPts val="0"/>
              </a:spcAft>
              <a:buClr>
                <a:srgbClr val="000000"/>
              </a:buClr>
              <a:buSzPts val="1100"/>
              <a:buFont typeface="Times New Roman"/>
              <a:buAutoNum type="arabicPeriod"/>
            </a:pPr>
            <a:r>
              <a:rPr lang="en-US" sz="1100">
                <a:latin typeface="Times New Roman"/>
                <a:ea typeface="Times New Roman"/>
                <a:cs typeface="Times New Roman"/>
                <a:sym typeface="Times New Roman"/>
              </a:rPr>
              <a:t>Sept. 1: Candidate statements due, Nov. 1 Ballots due</a:t>
            </a:r>
            <a:endParaRPr sz="1100" b="0" i="0" u="none" strike="noStrike" cap="none">
              <a:solidFill>
                <a:srgbClr val="000000"/>
              </a:solidFill>
              <a:latin typeface="Arial"/>
              <a:ea typeface="Arial"/>
              <a:cs typeface="Arial"/>
              <a:sym typeface="Arial"/>
            </a:endParaRPr>
          </a:p>
          <a:p>
            <a:pPr marL="228600" marR="0" lvl="0" indent="-184150" algn="l" rtl="0">
              <a:lnSpc>
                <a:spcPct val="100000"/>
              </a:lnSpc>
              <a:spcBef>
                <a:spcPts val="0"/>
              </a:spcBef>
              <a:spcAft>
                <a:spcPts val="0"/>
              </a:spcAft>
              <a:buSzPts val="1100"/>
              <a:buFont typeface="Times New Roman"/>
              <a:buAutoNum type="arabicPeriod"/>
            </a:pPr>
            <a:r>
              <a:rPr lang="en-US" sz="1100">
                <a:latin typeface="Times New Roman"/>
                <a:ea typeface="Times New Roman"/>
                <a:cs typeface="Times New Roman"/>
                <a:sym typeface="Times New Roman"/>
              </a:rPr>
              <a:t>Please check the website, Homeowner Google Drive and email announcements regularly for updates on elections.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u="sng">
                <a:solidFill>
                  <a:schemeClr val="dk1"/>
                </a:solidFill>
                <a:latin typeface="Times New Roman"/>
                <a:ea typeface="Times New Roman"/>
                <a:cs typeface="Times New Roman"/>
                <a:sym typeface="Times New Roman"/>
              </a:rPr>
              <a:t>HOA Board Project Updates:</a:t>
            </a:r>
            <a:endParaRPr sz="1100">
              <a:solidFill>
                <a:schemeClr val="dk1"/>
              </a:solidFill>
            </a:endParaRPr>
          </a:p>
          <a:p>
            <a:pPr marL="22860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Board members prioritize their legal obligations first:  Approve invoices, provide meeting agenda/minutes, attend HOA meetings, vote on items, internal quarterly audits, budget approval, legal cases, arrearages and more.</a:t>
            </a:r>
            <a:endParaRPr sz="1100">
              <a:solidFill>
                <a:schemeClr val="dk1"/>
              </a:solidFill>
              <a:latin typeface="Times New Roman"/>
              <a:ea typeface="Times New Roman"/>
              <a:cs typeface="Times New Roman"/>
              <a:sym typeface="Times New Roman"/>
            </a:endParaRPr>
          </a:p>
          <a:p>
            <a:pPr marL="22860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The welcome packet was created and is now on the website and is mailed out to new homeowners by the PM</a:t>
            </a:r>
            <a:endParaRPr sz="1100">
              <a:solidFill>
                <a:schemeClr val="dk1"/>
              </a:solidFill>
              <a:latin typeface="Times New Roman"/>
              <a:ea typeface="Times New Roman"/>
              <a:cs typeface="Times New Roman"/>
              <a:sym typeface="Times New Roman"/>
            </a:endParaRPr>
          </a:p>
          <a:p>
            <a:pPr marL="22860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Volunteer weeding is still occurring, until herbaceous invasive management is established with Deep Roots. </a:t>
            </a:r>
            <a:endParaRPr sz="1100">
              <a:solidFill>
                <a:schemeClr val="dk1"/>
              </a:solidFill>
            </a:endParaRPr>
          </a:p>
          <a:p>
            <a:pPr marL="22860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Updating the Rules &amp; Regulation Document</a:t>
            </a:r>
            <a:endParaRPr sz="1100">
              <a:solidFill>
                <a:schemeClr val="dk1"/>
              </a:solidFill>
              <a:latin typeface="Times New Roman"/>
              <a:ea typeface="Times New Roman"/>
              <a:cs typeface="Times New Roman"/>
              <a:sym typeface="Times New Roman"/>
            </a:endParaRPr>
          </a:p>
          <a:p>
            <a:pPr marL="22860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Creating an Operations Manual </a:t>
            </a:r>
            <a:endParaRPr sz="1100">
              <a:solidFill>
                <a:schemeClr val="dk1"/>
              </a:solidFill>
              <a:latin typeface="Times New Roman"/>
              <a:ea typeface="Times New Roman"/>
              <a:cs typeface="Times New Roman"/>
              <a:sym typeface="Times New Roman"/>
            </a:endParaRPr>
          </a:p>
          <a:p>
            <a:pPr marL="22860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Homeowner Survey Results Report  </a:t>
            </a:r>
            <a:endParaRPr sz="1100">
              <a:solidFill>
                <a:schemeClr val="dk1"/>
              </a:solidFill>
              <a:latin typeface="Times New Roman"/>
              <a:ea typeface="Times New Roman"/>
              <a:cs typeface="Times New Roman"/>
              <a:sym typeface="Times New Roman"/>
            </a:endParaRPr>
          </a:p>
          <a:p>
            <a:pPr marL="228600" lvl="0" indent="-184150" algn="l" rtl="0">
              <a:spcBef>
                <a:spcPts val="0"/>
              </a:spcBef>
              <a:spcAft>
                <a:spcPts val="0"/>
              </a:spcAft>
              <a:buClr>
                <a:schemeClr val="dk1"/>
              </a:buClr>
              <a:buSzPts val="1100"/>
              <a:buFont typeface="Times New Roman"/>
              <a:buAutoNum type="arabicPeriod"/>
            </a:pPr>
            <a:r>
              <a:rPr lang="en-US" sz="1100">
                <a:solidFill>
                  <a:schemeClr val="dk1"/>
                </a:solidFill>
                <a:latin typeface="Times New Roman"/>
                <a:ea typeface="Times New Roman"/>
                <a:cs typeface="Times New Roman"/>
                <a:sym typeface="Times New Roman"/>
              </a:rPr>
              <a:t>ADA compliant Governing Documents </a:t>
            </a:r>
            <a:endParaRPr sz="1100"/>
          </a:p>
          <a:p>
            <a:pPr marL="0" marR="0" lvl="0" indent="0" algn="l" rtl="0">
              <a:lnSpc>
                <a:spcPct val="100000"/>
              </a:lnSpc>
              <a:spcBef>
                <a:spcPts val="0"/>
              </a:spcBef>
              <a:spcAft>
                <a:spcPts val="0"/>
              </a:spcAft>
              <a:buNone/>
            </a:pPr>
            <a:endParaRPr sz="1000" b="1" u="sng">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b="1" u="sng">
                <a:latin typeface="Times New Roman"/>
                <a:ea typeface="Times New Roman"/>
                <a:cs typeface="Times New Roman"/>
                <a:sym typeface="Times New Roman"/>
              </a:rPr>
              <a:t>Homeowner Feedback Survey</a:t>
            </a:r>
            <a:r>
              <a:rPr lang="en-US" sz="1100" b="1" i="0" u="sng" strike="noStrike" cap="none">
                <a:solidFill>
                  <a:srgbClr val="000000"/>
                </a:solidFill>
                <a:latin typeface="Times New Roman"/>
                <a:ea typeface="Times New Roman"/>
                <a:cs typeface="Times New Roman"/>
                <a:sym typeface="Times New Roman"/>
              </a:rPr>
              <a: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Please take the homeowner feedback survey quarterly.  </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Please go to the website under </a:t>
            </a:r>
            <a:r>
              <a:rPr lang="en-US" sz="1100" u="sng">
                <a:solidFill>
                  <a:schemeClr val="hlink"/>
                </a:solidFill>
                <a:latin typeface="Times New Roman"/>
                <a:ea typeface="Times New Roman"/>
                <a:cs typeface="Times New Roman"/>
                <a:sym typeface="Times New Roman"/>
                <a:hlinkClick r:id="rId4"/>
              </a:rPr>
              <a:t>‘Get Involved’</a:t>
            </a:r>
            <a:r>
              <a:rPr lang="en-US" sz="1100">
                <a:latin typeface="Times New Roman"/>
                <a:ea typeface="Times New Roman"/>
                <a:cs typeface="Times New Roman"/>
                <a:sym typeface="Times New Roman"/>
              </a:rPr>
              <a:t> to fill out this survey when it gets close to the end of a quarter (March/June/September) </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Homeowner Feedback Survey results will be put on the Homeowner Google Drive if board members have time to generate a report and discussed at town hall meetings. </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r>
              <a:rPr lang="en-US" sz="1100" b="1" i="0" u="sng" strike="noStrike" cap="none">
                <a:solidFill>
                  <a:srgbClr val="000000"/>
                </a:solidFill>
                <a:latin typeface="Times New Roman"/>
                <a:ea typeface="Times New Roman"/>
                <a:cs typeface="Times New Roman"/>
                <a:sym typeface="Times New Roman"/>
              </a:rPr>
              <a:t>Woodlands Rules &amp; Regulations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0" i="0" u="none" strike="noStrike" cap="none">
                <a:solidFill>
                  <a:srgbClr val="000000"/>
                </a:solidFill>
                <a:latin typeface="Times New Roman"/>
                <a:ea typeface="Times New Roman"/>
                <a:cs typeface="Times New Roman"/>
                <a:sym typeface="Times New Roman"/>
              </a:rPr>
              <a:t>Please familiarize yourself with The Woodlands rules on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0" i="0" u="none" strike="noStrike" cap="none">
                <a:solidFill>
                  <a:srgbClr val="000000"/>
                </a:solidFill>
                <a:latin typeface="Times New Roman"/>
                <a:ea typeface="Times New Roman"/>
                <a:cs typeface="Times New Roman"/>
                <a:sym typeface="Times New Roman"/>
              </a:rPr>
              <a:t>our website: </a:t>
            </a:r>
            <a:r>
              <a:rPr lang="en-US" sz="1100" b="0" i="0" u="sng" strike="noStrike" cap="none">
                <a:solidFill>
                  <a:schemeClr val="hlink"/>
                </a:solidFill>
                <a:latin typeface="Times New Roman"/>
                <a:ea typeface="Times New Roman"/>
                <a:cs typeface="Times New Roman"/>
                <a:sym typeface="Times New Roman"/>
                <a:hlinkClick r:id="rId5"/>
              </a:rPr>
              <a:t>rules and regulations doc</a:t>
            </a:r>
            <a:r>
              <a:rPr lang="en-US" sz="1100" b="0" i="0" u="none" strike="noStrike" cap="none">
                <a:solidFill>
                  <a:srgbClr val="000000"/>
                </a:solidFill>
                <a:latin typeface="Times New Roman"/>
                <a:ea typeface="Times New Roman"/>
                <a:cs typeface="Times New Roman"/>
                <a:sym typeface="Times New Roman"/>
              </a:rPr>
              <a:t> (Found at the top of</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0" i="0" u="none" strike="noStrike" cap="none">
                <a:solidFill>
                  <a:srgbClr val="000000"/>
                </a:solidFill>
                <a:latin typeface="Times New Roman"/>
                <a:ea typeface="Times New Roman"/>
                <a:cs typeface="Times New Roman"/>
                <a:sym typeface="Times New Roman"/>
              </a:rPr>
              <a:t>our website under Governing Documents: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0" i="0" u="sng" strike="noStrike" cap="none">
                <a:solidFill>
                  <a:schemeClr val="hlink"/>
                </a:solidFill>
                <a:latin typeface="Times New Roman"/>
                <a:ea typeface="Times New Roman"/>
                <a:cs typeface="Times New Roman"/>
                <a:sym typeface="Times New Roman"/>
                <a:hlinkClick r:id="rId6"/>
              </a:rPr>
              <a:t>woodlandshoa.net</a:t>
            </a:r>
            <a:r>
              <a:rPr lang="en-US" sz="1100" b="0" i="0" u="none" strike="noStrike" cap="none">
                <a:solidFill>
                  <a:srgbClr val="000000"/>
                </a:solidFill>
                <a:latin typeface="Times New Roman"/>
                <a:ea typeface="Times New Roman"/>
                <a:cs typeface="Times New Roman"/>
                <a:sym typeface="Times New Roman"/>
              </a:rPr>
              <a:t>). These rules help keep 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0" i="0" u="none" strike="noStrike" cap="none">
                <a:solidFill>
                  <a:srgbClr val="000000"/>
                </a:solidFill>
                <a:latin typeface="Times New Roman"/>
                <a:ea typeface="Times New Roman"/>
                <a:cs typeface="Times New Roman"/>
                <a:sym typeface="Times New Roman"/>
              </a:rPr>
              <a:t>neighborhood clean, safe and protect everyone’s property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0" i="0" u="none" strike="noStrike" cap="none">
                <a:solidFill>
                  <a:srgbClr val="000000"/>
                </a:solidFill>
                <a:latin typeface="Times New Roman"/>
                <a:ea typeface="Times New Roman"/>
                <a:cs typeface="Times New Roman"/>
                <a:sym typeface="Times New Roman"/>
              </a:rPr>
              <a:t>values. </a:t>
            </a:r>
            <a:r>
              <a:rPr lang="en-US" sz="1100">
                <a:latin typeface="Times New Roman"/>
                <a:ea typeface="Times New Roman"/>
                <a:cs typeface="Times New Roman"/>
                <a:sym typeface="Times New Roman"/>
              </a:rPr>
              <a:t>Property Management </a:t>
            </a:r>
            <a:r>
              <a:rPr lang="en-US" sz="1100" b="0" i="0" u="none" strike="noStrike" cap="none">
                <a:solidFill>
                  <a:srgbClr val="000000"/>
                </a:solidFill>
                <a:latin typeface="Times New Roman"/>
                <a:ea typeface="Times New Roman"/>
                <a:cs typeface="Times New Roman"/>
                <a:sym typeface="Times New Roman"/>
              </a:rPr>
              <a:t>Jamar </a:t>
            </a:r>
            <a:r>
              <a:rPr lang="en-US" sz="1100">
                <a:latin typeface="Times New Roman"/>
                <a:ea typeface="Times New Roman"/>
                <a:cs typeface="Times New Roman"/>
                <a:sym typeface="Times New Roman"/>
              </a:rPr>
              <a:t>conducts</a:t>
            </a:r>
            <a:r>
              <a:rPr lang="en-US" sz="1100" b="0" i="0" u="none" strike="noStrike" cap="none">
                <a:solidFill>
                  <a:srgbClr val="000000"/>
                </a:solidFill>
                <a:latin typeface="Times New Roman"/>
                <a:ea typeface="Times New Roman"/>
                <a:cs typeface="Times New Roman"/>
                <a:sym typeface="Times New Roman"/>
              </a:rPr>
              <a:t> quarterly in-depth walk arounds  the</a:t>
            </a:r>
            <a:r>
              <a:rPr lang="en-US" sz="1100"/>
              <a:t> </a:t>
            </a:r>
            <a:r>
              <a:rPr lang="en-US" sz="1100">
                <a:latin typeface="Times New Roman"/>
                <a:ea typeface="Times New Roman"/>
                <a:cs typeface="Times New Roman"/>
                <a:sym typeface="Times New Roman"/>
              </a:rPr>
              <a:t>neighborhood </a:t>
            </a:r>
            <a:r>
              <a:rPr lang="en-US" sz="1100" b="0" i="0" u="none" strike="noStrike" cap="none">
                <a:solidFill>
                  <a:srgbClr val="000000"/>
                </a:solidFill>
                <a:latin typeface="Times New Roman"/>
                <a:ea typeface="Times New Roman"/>
                <a:cs typeface="Times New Roman"/>
                <a:sym typeface="Times New Roman"/>
              </a:rPr>
              <a:t> to find any rule violations </a:t>
            </a:r>
            <a:r>
              <a:rPr lang="en-US" sz="1100">
                <a:latin typeface="Times New Roman"/>
                <a:ea typeface="Times New Roman"/>
                <a:cs typeface="Times New Roman"/>
                <a:sym typeface="Times New Roman"/>
              </a:rPr>
              <a:t>and help them get corrected to keep everyone safe.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sng" strike="noStrike" cap="none">
                <a:solidFill>
                  <a:srgbClr val="000000"/>
                </a:solidFill>
                <a:latin typeface="Times New Roman"/>
                <a:ea typeface="Times New Roman"/>
                <a:cs typeface="Times New Roman"/>
                <a:sym typeface="Times New Roman"/>
              </a:rPr>
              <a:t>Upcoming board meetings:</a:t>
            </a:r>
            <a:r>
              <a:rPr lang="en-US" sz="1100" i="1" strike="noStrike" cap="none">
                <a:solidFill>
                  <a:srgbClr val="000000"/>
                </a:solidFill>
                <a:latin typeface="Times New Roman"/>
                <a:ea typeface="Times New Roman"/>
                <a:cs typeface="Times New Roman"/>
                <a:sym typeface="Times New Roman"/>
              </a:rPr>
              <a:t> All meetings held on zoom</a:t>
            </a:r>
            <a:endParaRPr sz="1100" i="1" strike="noStrike" cap="none">
              <a:solidFill>
                <a:srgbClr val="000000"/>
              </a:solidFill>
              <a:latin typeface="Times New Roman"/>
              <a:ea typeface="Times New Roman"/>
              <a:cs typeface="Times New Roman"/>
              <a:sym typeface="Times New Roman"/>
            </a:endParaRPr>
          </a:p>
          <a:p>
            <a:pPr marL="228600" marR="0" lvl="0" indent="-184150" algn="l" rtl="0">
              <a:lnSpc>
                <a:spcPct val="100000"/>
              </a:lnSpc>
              <a:spcBef>
                <a:spcPts val="0"/>
              </a:spcBef>
              <a:spcAft>
                <a:spcPts val="0"/>
              </a:spcAft>
              <a:buSzPts val="1100"/>
              <a:buFont typeface="Times New Roman"/>
              <a:buAutoNum type="arabicPeriod"/>
            </a:pPr>
            <a:r>
              <a:rPr lang="en-US" sz="1100" b="0" i="0" u="none" strike="noStrike" cap="none">
                <a:solidFill>
                  <a:srgbClr val="000000"/>
                </a:solidFill>
                <a:latin typeface="Times New Roman"/>
                <a:ea typeface="Times New Roman"/>
                <a:cs typeface="Times New Roman"/>
                <a:sym typeface="Times New Roman"/>
              </a:rPr>
              <a:t>Monthly Open Board Meeting</a:t>
            </a:r>
            <a:r>
              <a:rPr lang="en-US" sz="1100">
                <a:latin typeface="Times New Roman"/>
                <a:ea typeface="Times New Roman"/>
                <a:cs typeface="Times New Roman"/>
                <a:sym typeface="Times New Roman"/>
              </a:rPr>
              <a:t>s 7-8:30pm</a:t>
            </a:r>
            <a:endParaRPr sz="1100" b="0" i="0" u="none" strike="noStrike" cap="none">
              <a:solidFill>
                <a:srgbClr val="000000"/>
              </a:solidFill>
              <a:latin typeface="Arial"/>
              <a:ea typeface="Arial"/>
              <a:cs typeface="Arial"/>
              <a:sym typeface="Arial"/>
            </a:endParaRPr>
          </a:p>
          <a:p>
            <a:pPr marL="228600" marR="0" lvl="0" indent="-114300" algn="l" rtl="0">
              <a:lnSpc>
                <a:spcPct val="100000"/>
              </a:lnSpc>
              <a:spcBef>
                <a:spcPts val="0"/>
              </a:spcBef>
              <a:spcAft>
                <a:spcPts val="0"/>
              </a:spcAft>
              <a:buNone/>
            </a:pPr>
            <a:r>
              <a:rPr lang="en-US" sz="1100">
                <a:latin typeface="Times New Roman"/>
                <a:ea typeface="Times New Roman"/>
                <a:cs typeface="Times New Roman"/>
                <a:sym typeface="Times New Roman"/>
              </a:rPr>
              <a:t>Held </a:t>
            </a:r>
            <a:r>
              <a:rPr lang="en-US" sz="1100" b="0" i="0" u="none" strike="noStrike" cap="none">
                <a:solidFill>
                  <a:srgbClr val="000000"/>
                </a:solidFill>
                <a:latin typeface="Times New Roman"/>
                <a:ea typeface="Times New Roman"/>
                <a:cs typeface="Times New Roman"/>
                <a:sym typeface="Times New Roman"/>
              </a:rPr>
              <a:t>on the 2nd Thursday of </a:t>
            </a:r>
            <a:r>
              <a:rPr lang="en-US" sz="1100">
                <a:latin typeface="Times New Roman"/>
                <a:ea typeface="Times New Roman"/>
                <a:cs typeface="Times New Roman"/>
                <a:sym typeface="Times New Roman"/>
              </a:rPr>
              <a:t>each</a:t>
            </a:r>
            <a:r>
              <a:rPr lang="en-US" sz="1100" b="0" i="0" u="none" strike="noStrike" cap="none">
                <a:solidFill>
                  <a:srgbClr val="000000"/>
                </a:solidFill>
                <a:latin typeface="Times New Roman"/>
                <a:ea typeface="Times New Roman"/>
                <a:cs typeface="Times New Roman"/>
                <a:sym typeface="Times New Roman"/>
              </a:rPr>
              <a:t> month (No Dec</a:t>
            </a:r>
            <a:r>
              <a:rPr lang="en-US" sz="1100">
                <a:latin typeface="Times New Roman"/>
                <a:ea typeface="Times New Roman"/>
                <a:cs typeface="Times New Roman"/>
                <a:sym typeface="Times New Roman"/>
              </a:rPr>
              <a:t>)</a:t>
            </a:r>
            <a:endParaRPr sz="1100" b="0" i="0" u="none" strike="noStrike" cap="none">
              <a:solidFill>
                <a:srgbClr val="000000"/>
              </a:solidFill>
              <a:latin typeface="Arial"/>
              <a:ea typeface="Arial"/>
              <a:cs typeface="Arial"/>
              <a:sym typeface="Arial"/>
            </a:endParaRPr>
          </a:p>
          <a:p>
            <a:pPr marL="228600" marR="0" lvl="0" indent="-184150" algn="l" rtl="0">
              <a:lnSpc>
                <a:spcPct val="100000"/>
              </a:lnSpc>
              <a:spcBef>
                <a:spcPts val="0"/>
              </a:spcBef>
              <a:spcAft>
                <a:spcPts val="0"/>
              </a:spcAft>
              <a:buSzPts val="1100"/>
              <a:buFont typeface="Times New Roman"/>
              <a:buAutoNum type="arabicPeriod"/>
            </a:pPr>
            <a:r>
              <a:rPr lang="en-US" sz="1100" b="0" i="0" u="none" strike="noStrike" cap="none">
                <a:solidFill>
                  <a:srgbClr val="000000"/>
                </a:solidFill>
                <a:latin typeface="Times New Roman"/>
                <a:ea typeface="Times New Roman"/>
                <a:cs typeface="Times New Roman"/>
                <a:sym typeface="Times New Roman"/>
              </a:rPr>
              <a:t>Quarterly </a:t>
            </a:r>
            <a:r>
              <a:rPr lang="en-US" sz="1100">
                <a:latin typeface="Times New Roman"/>
                <a:ea typeface="Times New Roman"/>
                <a:cs typeface="Times New Roman"/>
                <a:sym typeface="Times New Roman"/>
              </a:rPr>
              <a:t>Town Hall</a:t>
            </a:r>
            <a:r>
              <a:rPr lang="en-US" sz="1100" b="0" i="0" u="none" strike="noStrike" cap="none">
                <a:solidFill>
                  <a:srgbClr val="000000"/>
                </a:solidFill>
                <a:latin typeface="Times New Roman"/>
                <a:ea typeface="Times New Roman"/>
                <a:cs typeface="Times New Roman"/>
                <a:sym typeface="Times New Roman"/>
              </a:rPr>
              <a:t> Meeting 7-8:3</a:t>
            </a:r>
            <a:r>
              <a:rPr lang="en-US" sz="1100">
                <a:latin typeface="Times New Roman"/>
                <a:ea typeface="Times New Roman"/>
                <a:cs typeface="Times New Roman"/>
                <a:sym typeface="Times New Roman"/>
              </a:rPr>
              <a:t>0pm</a:t>
            </a:r>
            <a:endParaRPr sz="1100" b="0" i="0" u="none" strike="noStrike" cap="none">
              <a:solidFill>
                <a:srgbClr val="000000"/>
              </a:solidFill>
              <a:latin typeface="Arial"/>
              <a:ea typeface="Arial"/>
              <a:cs typeface="Arial"/>
              <a:sym typeface="Arial"/>
            </a:endParaRPr>
          </a:p>
          <a:p>
            <a:pPr marL="228600" marR="0" lvl="0" indent="-114300" algn="l" rtl="0">
              <a:lnSpc>
                <a:spcPct val="100000"/>
              </a:lnSpc>
              <a:spcBef>
                <a:spcPts val="0"/>
              </a:spcBef>
              <a:spcAft>
                <a:spcPts val="0"/>
              </a:spcAft>
              <a:buNone/>
            </a:pPr>
            <a:r>
              <a:rPr lang="en-US" sz="1100">
                <a:latin typeface="Times New Roman"/>
                <a:ea typeface="Times New Roman"/>
                <a:cs typeface="Times New Roman"/>
                <a:sym typeface="Times New Roman"/>
              </a:rPr>
              <a:t>Held</a:t>
            </a:r>
            <a:r>
              <a:rPr lang="en-US" sz="1100" b="0" i="0" u="none" strike="noStrike" cap="none">
                <a:solidFill>
                  <a:srgbClr val="000000"/>
                </a:solidFill>
                <a:latin typeface="Times New Roman"/>
                <a:ea typeface="Times New Roman"/>
                <a:cs typeface="Times New Roman"/>
                <a:sym typeface="Times New Roman"/>
              </a:rPr>
              <a:t> on the 3nd Thursday of each quarter </a:t>
            </a:r>
            <a:r>
              <a:rPr lang="en-US" sz="1100">
                <a:latin typeface="Times New Roman"/>
                <a:ea typeface="Times New Roman"/>
                <a:cs typeface="Times New Roman"/>
                <a:sym typeface="Times New Roman"/>
              </a:rPr>
              <a:t>(No Dec)</a:t>
            </a:r>
            <a:endParaRPr sz="1100" b="0" i="0" u="none" strike="noStrike" cap="none">
              <a:solidFill>
                <a:srgbClr val="000000"/>
              </a:solidFill>
              <a:latin typeface="Arial"/>
              <a:ea typeface="Arial"/>
              <a:cs typeface="Arial"/>
              <a:sym typeface="Arial"/>
            </a:endParaRPr>
          </a:p>
          <a:p>
            <a:pPr marL="228600" marR="0" lvl="0" indent="-184150" algn="l" rtl="0">
              <a:lnSpc>
                <a:spcPct val="100000"/>
              </a:lnSpc>
              <a:spcBef>
                <a:spcPts val="0"/>
              </a:spcBef>
              <a:spcAft>
                <a:spcPts val="0"/>
              </a:spcAft>
              <a:buSzPts val="1100"/>
              <a:buFont typeface="Times New Roman"/>
              <a:buAutoNum type="arabicPeriod"/>
            </a:pPr>
            <a:r>
              <a:rPr lang="en-US" sz="1100">
                <a:latin typeface="Times New Roman"/>
                <a:ea typeface="Times New Roman"/>
                <a:cs typeface="Times New Roman"/>
                <a:sym typeface="Times New Roman"/>
              </a:rPr>
              <a:t>Annual Meeting 7-8:30pm</a:t>
            </a:r>
            <a:endParaRPr sz="1100">
              <a:latin typeface="Times New Roman"/>
              <a:ea typeface="Times New Roman"/>
              <a:cs typeface="Times New Roman"/>
              <a:sym typeface="Times New Roman"/>
            </a:endParaRPr>
          </a:p>
          <a:p>
            <a:pPr marL="228600" marR="0" lvl="0" indent="-114300" algn="l" rtl="0">
              <a:lnSpc>
                <a:spcPct val="100000"/>
              </a:lnSpc>
              <a:spcBef>
                <a:spcPts val="0"/>
              </a:spcBef>
              <a:spcAft>
                <a:spcPts val="0"/>
              </a:spcAft>
              <a:buNone/>
            </a:pPr>
            <a:r>
              <a:rPr lang="en-US" sz="1100">
                <a:latin typeface="Times New Roman"/>
                <a:ea typeface="Times New Roman"/>
                <a:cs typeface="Times New Roman"/>
                <a:sym typeface="Times New Roman"/>
              </a:rPr>
              <a:t>Held on the 2nd Thursday of the year in October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b="0" i="0" u="none" strike="noStrike" cap="none">
                <a:solidFill>
                  <a:srgbClr val="000000"/>
                </a:solidFill>
                <a:latin typeface="Times New Roman"/>
                <a:ea typeface="Times New Roman"/>
                <a:cs typeface="Times New Roman"/>
                <a:sym typeface="Times New Roman"/>
              </a:rPr>
              <a:t>Zoom Link: </a:t>
            </a:r>
            <a:r>
              <a:rPr lang="en-US" sz="1100" b="0" i="0" u="sng" strike="noStrike" cap="none">
                <a:solidFill>
                  <a:schemeClr val="hlink"/>
                </a:solidFill>
                <a:latin typeface="Times New Roman"/>
                <a:ea typeface="Times New Roman"/>
                <a:cs typeface="Times New Roman"/>
                <a:sym typeface="Times New Roman"/>
                <a:hlinkClick r:id="rId7"/>
              </a:rPr>
              <a:t>https://zoom.us/j/9202320239</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0" i="0" u="none" strike="noStrike" cap="none">
                <a:solidFill>
                  <a:srgbClr val="000000"/>
                </a:solidFill>
                <a:latin typeface="Times New Roman"/>
                <a:ea typeface="Times New Roman"/>
                <a:cs typeface="Times New Roman"/>
                <a:sym typeface="Times New Roman"/>
              </a:rPr>
              <a:t>Meeting ID: 9202320239 ~ no passcode</a:t>
            </a:r>
            <a:endParaRPr sz="11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pic>
        <p:nvPicPr>
          <p:cNvPr id="132" name="Google Shape;132;p28"/>
          <p:cNvPicPr preferRelativeResize="0"/>
          <p:nvPr/>
        </p:nvPicPr>
        <p:blipFill rotWithShape="1">
          <a:blip r:embed="rId8">
            <a:alphaModFix/>
          </a:blip>
          <a:srcRect t="99" b="109"/>
          <a:stretch/>
        </p:blipFill>
        <p:spPr>
          <a:xfrm>
            <a:off x="4160733" y="848870"/>
            <a:ext cx="3257277" cy="2437920"/>
          </a:xfrm>
          <a:prstGeom prst="rect">
            <a:avLst/>
          </a:prstGeom>
          <a:noFill/>
          <a:ln>
            <a:noFill/>
          </a:ln>
        </p:spPr>
      </p:pic>
      <p:sp>
        <p:nvSpPr>
          <p:cNvPr id="133" name="Google Shape;133;p28"/>
          <p:cNvSpPr txBox="1"/>
          <p:nvPr/>
        </p:nvSpPr>
        <p:spPr>
          <a:xfrm>
            <a:off x="3960725" y="3457575"/>
            <a:ext cx="3657300" cy="64314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US" sz="1100" b="1" i="0" u="sng" strike="noStrike" cap="none">
                <a:solidFill>
                  <a:srgbClr val="000000"/>
                </a:solidFill>
                <a:latin typeface="Times New Roman"/>
                <a:ea typeface="Times New Roman"/>
                <a:cs typeface="Times New Roman"/>
                <a:sym typeface="Times New Roman"/>
              </a:rPr>
              <a:t>Current Committees:</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100" b="0" i="0" u="none" strike="noStrike" cap="none">
                <a:solidFill>
                  <a:srgbClr val="000000"/>
                </a:solidFill>
                <a:latin typeface="Times New Roman"/>
                <a:ea typeface="Times New Roman"/>
                <a:cs typeface="Times New Roman"/>
                <a:sym typeface="Times New Roman"/>
              </a:rPr>
              <a:t>We welcome your spirit of collaboration and community involvement!  The goal of our neighborhood committees is to improve safety, transparency, and fiscal responsibility in The Woodlands community.  If you are interested in joining one of these active committees, please submit an </a:t>
            </a:r>
            <a:r>
              <a:rPr lang="en-US" sz="1100">
                <a:latin typeface="Times New Roman"/>
                <a:ea typeface="Times New Roman"/>
                <a:cs typeface="Times New Roman"/>
                <a:sym typeface="Times New Roman"/>
              </a:rPr>
              <a:t>HOA </a:t>
            </a:r>
            <a:r>
              <a:rPr lang="en-US" sz="1100" b="0" i="0" u="none" strike="noStrike" cap="none">
                <a:solidFill>
                  <a:srgbClr val="000000"/>
                </a:solidFill>
                <a:latin typeface="Times New Roman"/>
                <a:ea typeface="Times New Roman"/>
                <a:cs typeface="Times New Roman"/>
                <a:sym typeface="Times New Roman"/>
              </a:rPr>
              <a:t>request on our website.  We also welcome any help finding funding for our many projects! </a:t>
            </a:r>
            <a:endParaRPr sz="1100" b="0" i="0" u="none" strike="noStrike" cap="none">
              <a:solidFill>
                <a:srgbClr val="000000"/>
              </a:solidFill>
              <a:latin typeface="Arial"/>
              <a:ea typeface="Arial"/>
              <a:cs typeface="Arial"/>
              <a:sym typeface="Arial"/>
            </a:endParaRPr>
          </a:p>
          <a:p>
            <a:pPr marL="285750" marR="47625" lvl="0" indent="-177800" algn="just" rtl="0">
              <a:lnSpc>
                <a:spcPct val="100000"/>
              </a:lnSpc>
              <a:spcBef>
                <a:spcPts val="0"/>
              </a:spcBef>
              <a:spcAft>
                <a:spcPts val="0"/>
              </a:spcAft>
              <a:buClr>
                <a:srgbClr val="000000"/>
              </a:buClr>
              <a:buSzPts val="1000"/>
              <a:buFont typeface="Times New Roman"/>
              <a:buAutoNum type="arabicPeriod"/>
            </a:pPr>
            <a:r>
              <a:rPr lang="en-US" sz="1000" b="0" i="0" u="none" strike="noStrike" cap="none">
                <a:solidFill>
                  <a:srgbClr val="000000"/>
                </a:solidFill>
                <a:latin typeface="Times New Roman"/>
                <a:ea typeface="Times New Roman"/>
                <a:cs typeface="Times New Roman"/>
                <a:sym typeface="Times New Roman"/>
              </a:rPr>
              <a:t>Finance Committee</a:t>
            </a:r>
            <a:endParaRPr sz="1000"/>
          </a:p>
          <a:p>
            <a:pPr marL="285750" marR="47625" lvl="0" indent="-177800" algn="just" rtl="0">
              <a:lnSpc>
                <a:spcPct val="100000"/>
              </a:lnSpc>
              <a:spcBef>
                <a:spcPts val="0"/>
              </a:spcBef>
              <a:spcAft>
                <a:spcPts val="0"/>
              </a:spcAft>
              <a:buClr>
                <a:srgbClr val="000000"/>
              </a:buClr>
              <a:buSzPts val="1000"/>
              <a:buFont typeface="Times New Roman"/>
              <a:buAutoNum type="arabicPeriod"/>
            </a:pPr>
            <a:r>
              <a:rPr lang="en-US" sz="1000" b="0" i="0" u="none" strike="noStrike" cap="none">
                <a:solidFill>
                  <a:srgbClr val="000000"/>
                </a:solidFill>
                <a:latin typeface="Times New Roman"/>
                <a:ea typeface="Times New Roman"/>
                <a:cs typeface="Times New Roman"/>
                <a:sym typeface="Times New Roman"/>
              </a:rPr>
              <a:t>Buildings Committee</a:t>
            </a:r>
            <a:endParaRPr sz="1000" b="0" i="0" u="none" strike="noStrike" cap="none">
              <a:solidFill>
                <a:srgbClr val="000000"/>
              </a:solidFill>
              <a:latin typeface="Times New Roman"/>
              <a:ea typeface="Times New Roman"/>
              <a:cs typeface="Times New Roman"/>
              <a:sym typeface="Times New Roman"/>
            </a:endParaRPr>
          </a:p>
          <a:p>
            <a:pPr marL="285750" marR="47625" lvl="0" indent="-177800" algn="just" rtl="0">
              <a:lnSpc>
                <a:spcPct val="100000"/>
              </a:lnSpc>
              <a:spcBef>
                <a:spcPts val="0"/>
              </a:spcBef>
              <a:spcAft>
                <a:spcPts val="0"/>
              </a:spcAft>
              <a:buClr>
                <a:srgbClr val="000000"/>
              </a:buClr>
              <a:buSzPts val="1000"/>
              <a:buFont typeface="Times New Roman"/>
              <a:buAutoNum type="arabicPeriod"/>
            </a:pPr>
            <a:r>
              <a:rPr lang="en-US" sz="1000" b="0" i="0" u="none" strike="noStrike" cap="none">
                <a:solidFill>
                  <a:srgbClr val="000000"/>
                </a:solidFill>
                <a:latin typeface="Times New Roman"/>
                <a:ea typeface="Times New Roman"/>
                <a:cs typeface="Times New Roman"/>
                <a:sym typeface="Times New Roman"/>
              </a:rPr>
              <a:t>Grounds Committee</a:t>
            </a:r>
            <a:endParaRPr sz="1000" b="0" i="0" u="none" strike="noStrike" cap="none">
              <a:solidFill>
                <a:srgbClr val="000000"/>
              </a:solidFill>
              <a:latin typeface="Arial"/>
              <a:ea typeface="Arial"/>
              <a:cs typeface="Arial"/>
              <a:sym typeface="Arial"/>
            </a:endParaRPr>
          </a:p>
          <a:p>
            <a:pPr marL="285750" marR="47625" lvl="0" indent="-177800" algn="just" rtl="0">
              <a:lnSpc>
                <a:spcPct val="100000"/>
              </a:lnSpc>
              <a:spcBef>
                <a:spcPts val="0"/>
              </a:spcBef>
              <a:spcAft>
                <a:spcPts val="0"/>
              </a:spcAft>
              <a:buClr>
                <a:srgbClr val="000000"/>
              </a:buClr>
              <a:buSzPts val="1000"/>
              <a:buFont typeface="Times New Roman"/>
              <a:buAutoNum type="arabicPeriod"/>
            </a:pPr>
            <a:r>
              <a:rPr lang="en-US" sz="1000" b="0" i="0" u="none" strike="noStrike" cap="none">
                <a:solidFill>
                  <a:srgbClr val="000000"/>
                </a:solidFill>
                <a:latin typeface="Times New Roman"/>
                <a:ea typeface="Times New Roman"/>
                <a:cs typeface="Times New Roman"/>
                <a:sym typeface="Times New Roman"/>
              </a:rPr>
              <a:t>Outreac</a:t>
            </a:r>
            <a:r>
              <a:rPr lang="en-US" sz="1000">
                <a:latin typeface="Times New Roman"/>
                <a:ea typeface="Times New Roman"/>
                <a:cs typeface="Times New Roman"/>
                <a:sym typeface="Times New Roman"/>
              </a:rPr>
              <a:t>h </a:t>
            </a:r>
            <a:r>
              <a:rPr lang="en-US" sz="1000" b="0" i="0" u="none" strike="noStrike" cap="none">
                <a:solidFill>
                  <a:srgbClr val="000000"/>
                </a:solidFill>
                <a:latin typeface="Times New Roman"/>
                <a:ea typeface="Times New Roman"/>
                <a:cs typeface="Times New Roman"/>
                <a:sym typeface="Times New Roman"/>
              </a:rPr>
              <a:t>Committee</a:t>
            </a: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100" b="1" i="0" u="sng" strike="noStrike" cap="none">
                <a:solidFill>
                  <a:srgbClr val="000000"/>
                </a:solidFill>
                <a:latin typeface="Times New Roman"/>
                <a:ea typeface="Times New Roman"/>
                <a:cs typeface="Times New Roman"/>
                <a:sym typeface="Times New Roman"/>
              </a:rPr>
              <a:t>Correct Procedures: HOA Requests</a:t>
            </a:r>
            <a:endParaRPr sz="1100" b="0" i="0" u="none" strike="noStrike" cap="none">
              <a:solidFill>
                <a:srgbClr val="000000"/>
              </a:solidFill>
              <a:latin typeface="Arial"/>
              <a:ea typeface="Arial"/>
              <a:cs typeface="Arial"/>
              <a:sym typeface="Arial"/>
            </a:endParaRPr>
          </a:p>
          <a:p>
            <a:pPr marL="285750" marR="0" lvl="0" indent="-184150" algn="just" rtl="0">
              <a:lnSpc>
                <a:spcPct val="100000"/>
              </a:lnSpc>
              <a:spcBef>
                <a:spcPts val="0"/>
              </a:spcBef>
              <a:spcAft>
                <a:spcPts val="0"/>
              </a:spcAft>
              <a:buClr>
                <a:srgbClr val="000000"/>
              </a:buClr>
              <a:buSzPts val="1100"/>
              <a:buFont typeface="Times New Roman"/>
              <a:buAutoNum type="arabicPeriod"/>
            </a:pPr>
            <a:r>
              <a:rPr lang="en-US" sz="1100" b="0" i="1" u="none" strike="noStrike" cap="none">
                <a:solidFill>
                  <a:srgbClr val="000000"/>
                </a:solidFill>
                <a:latin typeface="Times New Roman"/>
                <a:ea typeface="Times New Roman"/>
                <a:cs typeface="Times New Roman"/>
                <a:sym typeface="Times New Roman"/>
              </a:rPr>
              <a:t>All HOA requests and communication</a:t>
            </a:r>
            <a:r>
              <a:rPr lang="en-US" sz="1100" b="0" i="0" u="none" strike="noStrike" cap="none">
                <a:solidFill>
                  <a:srgbClr val="000000"/>
                </a:solidFill>
                <a:latin typeface="Times New Roman"/>
                <a:ea typeface="Times New Roman"/>
                <a:cs typeface="Times New Roman"/>
                <a:sym typeface="Times New Roman"/>
              </a:rPr>
              <a:t> must go through the HOA request page on the website.</a:t>
            </a:r>
            <a:endParaRPr sz="1100" b="0" i="0" u="none" strike="noStrike" cap="none">
              <a:solidFill>
                <a:srgbClr val="000000"/>
              </a:solidFill>
              <a:latin typeface="Arial"/>
              <a:ea typeface="Arial"/>
              <a:cs typeface="Arial"/>
              <a:sym typeface="Arial"/>
            </a:endParaRPr>
          </a:p>
          <a:p>
            <a:pPr marL="285750" marR="0" lvl="0" indent="-184150" algn="just" rtl="0">
              <a:lnSpc>
                <a:spcPct val="100000"/>
              </a:lnSpc>
              <a:spcBef>
                <a:spcPts val="0"/>
              </a:spcBef>
              <a:spcAft>
                <a:spcPts val="0"/>
              </a:spcAft>
              <a:buSzPts val="1100"/>
              <a:buFont typeface="Times New Roman"/>
              <a:buAutoNum type="arabicPeriod"/>
            </a:pPr>
            <a:r>
              <a:rPr lang="en-US" sz="1100">
                <a:latin typeface="Times New Roman"/>
                <a:ea typeface="Times New Roman"/>
                <a:cs typeface="Times New Roman"/>
                <a:sym typeface="Times New Roman"/>
              </a:rPr>
              <a:t>I</a:t>
            </a:r>
            <a:r>
              <a:rPr lang="en-US" sz="1100" b="0" i="0" u="none" strike="noStrike" cap="none">
                <a:solidFill>
                  <a:srgbClr val="000000"/>
                </a:solidFill>
                <a:latin typeface="Times New Roman"/>
                <a:ea typeface="Times New Roman"/>
                <a:cs typeface="Times New Roman"/>
                <a:sym typeface="Times New Roman"/>
              </a:rPr>
              <a:t>ncluding: maintenance, financial, documents, etc.</a:t>
            </a:r>
            <a:endParaRPr sz="1100" b="0" i="0" u="none" strike="noStrike" cap="none">
              <a:solidFill>
                <a:srgbClr val="000000"/>
              </a:solidFill>
              <a:latin typeface="Arial"/>
              <a:ea typeface="Arial"/>
              <a:cs typeface="Arial"/>
              <a:sym typeface="Arial"/>
            </a:endParaRPr>
          </a:p>
          <a:p>
            <a:pPr marL="285750" marR="0" lvl="0" indent="-184150" algn="just" rtl="0">
              <a:lnSpc>
                <a:spcPct val="100000"/>
              </a:lnSpc>
              <a:spcBef>
                <a:spcPts val="0"/>
              </a:spcBef>
              <a:spcAft>
                <a:spcPts val="0"/>
              </a:spcAft>
              <a:buClr>
                <a:srgbClr val="000000"/>
              </a:buClr>
              <a:buSzPts val="1100"/>
              <a:buFont typeface="Times New Roman"/>
              <a:buAutoNum type="arabicPeriod"/>
            </a:pPr>
            <a:r>
              <a:rPr lang="en-US" sz="1100" b="0" i="0" u="none" strike="noStrike" cap="none">
                <a:solidFill>
                  <a:srgbClr val="000000"/>
                </a:solidFill>
                <a:latin typeface="Times New Roman"/>
                <a:ea typeface="Times New Roman"/>
                <a:cs typeface="Times New Roman"/>
                <a:sym typeface="Times New Roman"/>
              </a:rPr>
              <a:t>Requests can be submitted on a computer or phone. </a:t>
            </a:r>
            <a:endParaRPr sz="1100" b="0" i="0" u="none" strike="noStrike" cap="none">
              <a:solidFill>
                <a:srgbClr val="000000"/>
              </a:solidFill>
              <a:latin typeface="Arial"/>
              <a:ea typeface="Arial"/>
              <a:cs typeface="Arial"/>
              <a:sym typeface="Arial"/>
            </a:endParaRPr>
          </a:p>
          <a:p>
            <a:pPr marL="285750" marR="0" lvl="0" indent="-184150" algn="just" rtl="0">
              <a:lnSpc>
                <a:spcPct val="100000"/>
              </a:lnSpc>
              <a:spcBef>
                <a:spcPts val="0"/>
              </a:spcBef>
              <a:spcAft>
                <a:spcPts val="0"/>
              </a:spcAft>
              <a:buClr>
                <a:srgbClr val="000000"/>
              </a:buClr>
              <a:buSzPts val="1100"/>
              <a:buFont typeface="Times New Roman"/>
              <a:buAutoNum type="arabicPeriod"/>
            </a:pPr>
            <a:r>
              <a:rPr lang="en-US" sz="1100" b="0" i="0" u="none" strike="noStrike" cap="none">
                <a:solidFill>
                  <a:srgbClr val="000000"/>
                </a:solidFill>
                <a:latin typeface="Times New Roman"/>
                <a:ea typeface="Times New Roman"/>
                <a:cs typeface="Times New Roman"/>
                <a:sym typeface="Times New Roman"/>
              </a:rPr>
              <a:t>Call Jamar Property Management if you need help. </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000" b="1" i="1" u="sng" strike="noStrike" cap="none">
                <a:solidFill>
                  <a:srgbClr val="000000"/>
                </a:solidFill>
                <a:latin typeface="Times New Roman"/>
                <a:ea typeface="Times New Roman"/>
                <a:cs typeface="Times New Roman"/>
                <a:sym typeface="Times New Roman"/>
              </a:rPr>
              <a:t>Dispute Resolution Process</a:t>
            </a:r>
            <a:r>
              <a:rPr lang="en-US" sz="1000" b="0" i="1" u="none" strike="noStrike" cap="none">
                <a:solidFill>
                  <a:srgbClr val="000000"/>
                </a:solidFill>
                <a:latin typeface="Times New Roman"/>
                <a:ea typeface="Times New Roman"/>
                <a:cs typeface="Times New Roman"/>
                <a:sym typeface="Times New Roman"/>
              </a:rPr>
              <a:t>: Individuals may ask the </a:t>
            </a:r>
            <a:r>
              <a:rPr lang="en-US" sz="1000" i="1">
                <a:latin typeface="Times New Roman"/>
                <a:ea typeface="Times New Roman"/>
                <a:cs typeface="Times New Roman"/>
                <a:sym typeface="Times New Roman"/>
              </a:rPr>
              <a:t>HOA</a:t>
            </a:r>
            <a:r>
              <a:rPr lang="en-US" sz="1000" b="0" i="1" u="none" strike="noStrike" cap="none">
                <a:solidFill>
                  <a:srgbClr val="000000"/>
                </a:solidFill>
                <a:latin typeface="Times New Roman"/>
                <a:ea typeface="Times New Roman"/>
                <a:cs typeface="Times New Roman"/>
                <a:sym typeface="Times New Roman"/>
              </a:rPr>
              <a:t> for a meeting if you feel that your request has not been resolved.  Please do this </a:t>
            </a:r>
            <a:r>
              <a:rPr lang="en-US" sz="1000" b="1" i="1" u="none" strike="noStrike" cap="none">
                <a:solidFill>
                  <a:srgbClr val="000000"/>
                </a:solidFill>
                <a:latin typeface="Times New Roman"/>
                <a:ea typeface="Times New Roman"/>
                <a:cs typeface="Times New Roman"/>
                <a:sym typeface="Times New Roman"/>
              </a:rPr>
              <a:t>before</a:t>
            </a:r>
            <a:r>
              <a:rPr lang="en-US" sz="1000" b="0" i="1" u="none" strike="noStrike" cap="none">
                <a:solidFill>
                  <a:srgbClr val="000000"/>
                </a:solidFill>
                <a:latin typeface="Times New Roman"/>
                <a:ea typeface="Times New Roman"/>
                <a:cs typeface="Times New Roman"/>
                <a:sym typeface="Times New Roman"/>
              </a:rPr>
              <a:t> moving to legal action, as legal action costs all homeowners money and puts our insurance at risk. </a:t>
            </a:r>
            <a:r>
              <a:rPr lang="en-US" sz="800" b="0" i="0" u="none" strike="noStrike" cap="none">
                <a:solidFill>
                  <a:srgbClr val="000000"/>
                </a:solidFill>
                <a:latin typeface="Times New Roman"/>
                <a:ea typeface="Times New Roman"/>
                <a:cs typeface="Times New Roman"/>
                <a:sym typeface="Times New Roman"/>
              </a:rPr>
              <a:t>   </a:t>
            </a: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100" b="1" i="0" u="sng" strike="noStrike" cap="none">
                <a:solidFill>
                  <a:srgbClr val="000000"/>
                </a:solidFill>
                <a:latin typeface="Times New Roman"/>
                <a:ea typeface="Times New Roman"/>
                <a:cs typeface="Times New Roman"/>
                <a:sym typeface="Times New Roman"/>
              </a:rPr>
              <a:t>Woodland Happenings:</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100">
                <a:latin typeface="Times New Roman"/>
                <a:ea typeface="Times New Roman"/>
                <a:cs typeface="Times New Roman"/>
                <a:sym typeface="Times New Roman"/>
              </a:rPr>
              <a:t>Q3/Summer at The Woodlands’ repair of the drainage basin should run from August through October.   </a:t>
            </a:r>
            <a:endParaRPr sz="1100">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1000">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en-US" sz="1100">
                <a:latin typeface="Times New Roman"/>
                <a:ea typeface="Times New Roman"/>
                <a:cs typeface="Times New Roman"/>
                <a:sym typeface="Times New Roman"/>
              </a:rPr>
              <a:t>Q4/Fall at The Woodlands yearly fall community volunteer day is on September 14th from 10am-12pm, coordinated by the Grounds Committee.  Meet at the HOA garage (near the entrance of the neighborhood) shortly before 10am.  Planting, weeding and general improvement of the neighborhood will take place!  A pitch-in meal will happen at the pond deck at 12pm following the event.  Please put in an HOA Request if you have any specific questions about these upcoming events.</a:t>
            </a:r>
            <a:endParaRPr sz="1100">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en-US" sz="1100">
                <a:latin typeface="Times New Roman"/>
                <a:ea typeface="Times New Roman"/>
                <a:cs typeface="Times New Roman"/>
                <a:sym typeface="Times New Roman"/>
              </a:rPr>
              <a:t> </a:t>
            </a:r>
            <a:endParaRPr sz="600">
              <a:latin typeface="Times New Roman"/>
              <a:ea typeface="Times New Roman"/>
              <a:cs typeface="Times New Roman"/>
              <a:sym typeface="Times New Roman"/>
            </a:endParaRPr>
          </a:p>
          <a:p>
            <a:pPr marL="0" marR="0" lvl="0" indent="0" algn="just" rtl="0">
              <a:lnSpc>
                <a:spcPct val="100000"/>
              </a:lnSpc>
              <a:spcBef>
                <a:spcPts val="601"/>
              </a:spcBef>
              <a:spcAft>
                <a:spcPts val="0"/>
              </a:spcAft>
              <a:buNone/>
            </a:pPr>
            <a:r>
              <a:rPr lang="en-US" sz="1000" b="0" i="0" u="none" strike="noStrike" cap="none">
                <a:solidFill>
                  <a:srgbClr val="000000"/>
                </a:solidFill>
                <a:latin typeface="Times New Roman"/>
                <a:ea typeface="Times New Roman"/>
                <a:cs typeface="Times New Roman"/>
                <a:sym typeface="Times New Roman"/>
              </a:rPr>
              <a:t>-Your WWBHOA board</a:t>
            </a: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000" b="0" i="0" u="none" strike="noStrike" cap="none">
                <a:solidFill>
                  <a:srgbClr val="000000"/>
                </a:solidFill>
                <a:latin typeface="Times New Roman"/>
                <a:ea typeface="Times New Roman"/>
                <a:cs typeface="Times New Roman"/>
                <a:sym typeface="Times New Roman"/>
              </a:rPr>
              <a:t>The Woodlands Winding Brook Homeowners Association</a:t>
            </a:r>
            <a:endParaRPr sz="1000" b="0" i="0" u="none" strike="noStrike" cap="none">
              <a:solidFill>
                <a:srgbClr val="000000"/>
              </a:solidFill>
              <a:latin typeface="Arial"/>
              <a:ea typeface="Arial"/>
              <a:cs typeface="Arial"/>
              <a:sym typeface="Arial"/>
            </a:endParaRPr>
          </a:p>
        </p:txBody>
      </p:sp>
      <p:sp>
        <p:nvSpPr>
          <p:cNvPr id="134" name="Google Shape;134;p28"/>
          <p:cNvSpPr txBox="1"/>
          <p:nvPr/>
        </p:nvSpPr>
        <p:spPr>
          <a:xfrm>
            <a:off x="4160650" y="3200400"/>
            <a:ext cx="3257400" cy="33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i="1">
                <a:solidFill>
                  <a:schemeClr val="dk1"/>
                </a:solidFill>
                <a:latin typeface="Times New Roman"/>
                <a:ea typeface="Times New Roman"/>
                <a:cs typeface="Times New Roman"/>
                <a:sym typeface="Times New Roman"/>
              </a:rPr>
              <a:t>2022 Community Volunteer Day </a:t>
            </a:r>
            <a:endParaRPr sz="1200" i="1">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Custom</PresentationFormat>
  <Paragraphs>116</Paragraphs>
  <Slides>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vt:i4>
      </vt:variant>
    </vt:vector>
  </HeadingPairs>
  <TitlesOfParts>
    <vt:vector size="7" baseType="lpstr">
      <vt:lpstr>Caveat</vt:lpstr>
      <vt:lpstr>Times New Roman</vt:lpstr>
      <vt:lpstr>Arial</vt:lpstr>
      <vt:lpstr>Office Theme</vt:lpstr>
      <vt:lpstr>Office Theme</vt:lpstr>
      <vt:lpstr> Board members:  Kris Kunts: President &amp; Treasurer Cathy Brown:  Vice-President Li Meuser: Secretary  Valerie Grim:  At-large board member Jeanette Clausen: At-large board member Website: woodlandshoa.net HOA Request Page: woodlandshoa.net/hoa-requests (Must be used for all communications and requests)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Mordoh, Aran R</dc:creator>
  <cp:lastModifiedBy>Mordoh, Aran R</cp:lastModifiedBy>
  <cp:revision>1</cp:revision>
  <dcterms:modified xsi:type="dcterms:W3CDTF">2024-09-01T10:54:04Z</dcterms:modified>
</cp:coreProperties>
</file>